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Oswald" charset="1" panose="00000500000000000000"/>
      <p:regular r:id="rId56"/>
    </p:embeddedFont>
    <p:embeddedFont>
      <p:font typeface="Open Sauce" charset="1" panose="00000500000000000000"/>
      <p:regular r:id="rId57"/>
    </p:embeddedFont>
    <p:embeddedFont>
      <p:font typeface="Open Sauce Bold" charset="1" panose="000008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373819" y="345489"/>
            <a:ext cx="2096035" cy="1983373"/>
          </a:xfrm>
          <a:custGeom>
            <a:avLst/>
            <a:gdLst/>
            <a:ahLst/>
            <a:cxnLst/>
            <a:rect r="r" b="b" t="t" l="l"/>
            <a:pathLst>
              <a:path h="1983373" w="2096035">
                <a:moveTo>
                  <a:pt x="0" y="0"/>
                </a:moveTo>
                <a:lnTo>
                  <a:pt x="2096036" y="0"/>
                </a:lnTo>
                <a:lnTo>
                  <a:pt x="2096036" y="1983374"/>
                </a:lnTo>
                <a:lnTo>
                  <a:pt x="0" y="1983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07904" y="7915188"/>
            <a:ext cx="2096035" cy="1983373"/>
          </a:xfrm>
          <a:custGeom>
            <a:avLst/>
            <a:gdLst/>
            <a:ahLst/>
            <a:cxnLst/>
            <a:rect r="r" b="b" t="t" l="l"/>
            <a:pathLst>
              <a:path h="1983373" w="2096035">
                <a:moveTo>
                  <a:pt x="0" y="0"/>
                </a:moveTo>
                <a:lnTo>
                  <a:pt x="2096035" y="0"/>
                </a:lnTo>
                <a:lnTo>
                  <a:pt x="2096035" y="1983373"/>
                </a:lnTo>
                <a:lnTo>
                  <a:pt x="0" y="198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59737" y="964766"/>
            <a:ext cx="7315200" cy="744820"/>
          </a:xfrm>
          <a:custGeom>
            <a:avLst/>
            <a:gdLst/>
            <a:ahLst/>
            <a:cxnLst/>
            <a:rect r="r" b="b" t="t" l="l"/>
            <a:pathLst>
              <a:path h="744820" w="7315200">
                <a:moveTo>
                  <a:pt x="0" y="0"/>
                </a:moveTo>
                <a:lnTo>
                  <a:pt x="7315200" y="0"/>
                </a:lnTo>
                <a:lnTo>
                  <a:pt x="7315200" y="744820"/>
                </a:lnTo>
                <a:lnTo>
                  <a:pt x="0" y="744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8547" y="9153741"/>
            <a:ext cx="7315200" cy="744820"/>
          </a:xfrm>
          <a:custGeom>
            <a:avLst/>
            <a:gdLst/>
            <a:ahLst/>
            <a:cxnLst/>
            <a:rect r="r" b="b" t="t" l="l"/>
            <a:pathLst>
              <a:path h="744820" w="7315200">
                <a:moveTo>
                  <a:pt x="0" y="0"/>
                </a:moveTo>
                <a:lnTo>
                  <a:pt x="7315200" y="0"/>
                </a:lnTo>
                <a:lnTo>
                  <a:pt x="7315200" y="744820"/>
                </a:lnTo>
                <a:lnTo>
                  <a:pt x="0" y="744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605503" y="6169237"/>
            <a:ext cx="4604235" cy="1084041"/>
            <a:chOff x="0" y="0"/>
            <a:chExt cx="1302548" cy="306678"/>
          </a:xfrm>
        </p:grpSpPr>
        <p:sp>
          <p:nvSpPr>
            <p:cNvPr name="Freeform 7" id="7"/>
            <p:cNvSpPr/>
            <p:nvPr/>
          </p:nvSpPr>
          <p:spPr>
            <a:xfrm flipH="false" flipV="false" rot="0">
              <a:off x="0" y="0"/>
              <a:ext cx="1302548" cy="306678"/>
            </a:xfrm>
            <a:custGeom>
              <a:avLst/>
              <a:gdLst/>
              <a:ahLst/>
              <a:cxnLst/>
              <a:rect r="r" b="b" t="t" l="l"/>
              <a:pathLst>
                <a:path h="306678" w="1302548">
                  <a:moveTo>
                    <a:pt x="112659" y="0"/>
                  </a:moveTo>
                  <a:lnTo>
                    <a:pt x="1189889" y="0"/>
                  </a:lnTo>
                  <a:cubicBezTo>
                    <a:pt x="1252109" y="0"/>
                    <a:pt x="1302548" y="50439"/>
                    <a:pt x="1302548" y="112659"/>
                  </a:cubicBezTo>
                  <a:lnTo>
                    <a:pt x="1302548" y="194018"/>
                  </a:lnTo>
                  <a:cubicBezTo>
                    <a:pt x="1302548" y="256238"/>
                    <a:pt x="1252109" y="306678"/>
                    <a:pt x="1189889" y="306678"/>
                  </a:cubicBezTo>
                  <a:lnTo>
                    <a:pt x="112659" y="306678"/>
                  </a:lnTo>
                  <a:cubicBezTo>
                    <a:pt x="50439" y="306678"/>
                    <a:pt x="0" y="256238"/>
                    <a:pt x="0" y="194018"/>
                  </a:cubicBezTo>
                  <a:lnTo>
                    <a:pt x="0" y="112659"/>
                  </a:lnTo>
                  <a:cubicBezTo>
                    <a:pt x="0" y="50439"/>
                    <a:pt x="50439" y="0"/>
                    <a:pt x="112659" y="0"/>
                  </a:cubicBezTo>
                  <a:close/>
                </a:path>
              </a:pathLst>
            </a:custGeom>
            <a:solidFill>
              <a:srgbClr val="8C52FF"/>
            </a:solidFill>
            <a:ln w="28575" cap="rnd">
              <a:solidFill>
                <a:srgbClr val="000000"/>
              </a:solidFill>
              <a:prstDash val="solid"/>
              <a:round/>
            </a:ln>
          </p:spPr>
        </p:sp>
        <p:sp>
          <p:nvSpPr>
            <p:cNvPr name="TextBox 8" id="8"/>
            <p:cNvSpPr txBox="true"/>
            <p:nvPr/>
          </p:nvSpPr>
          <p:spPr>
            <a:xfrm>
              <a:off x="0" y="-47625"/>
              <a:ext cx="1302548" cy="354303"/>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5758129" y="6559191"/>
            <a:ext cx="304132" cy="3041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F"/>
            </a:solidFill>
            <a:ln w="28575"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1754125" y="6559191"/>
            <a:ext cx="304132" cy="3041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3FF"/>
            </a:solidFill>
            <a:ln w="28575" cap="sq">
              <a:solidFill>
                <a:srgbClr val="000000"/>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1028700" y="2035129"/>
            <a:ext cx="7467559" cy="6216743"/>
          </a:xfrm>
          <a:custGeom>
            <a:avLst/>
            <a:gdLst/>
            <a:ahLst/>
            <a:cxnLst/>
            <a:rect r="r" b="b" t="t" l="l"/>
            <a:pathLst>
              <a:path h="6216743" w="7467559">
                <a:moveTo>
                  <a:pt x="0" y="0"/>
                </a:moveTo>
                <a:lnTo>
                  <a:pt x="7467559" y="0"/>
                </a:lnTo>
                <a:lnTo>
                  <a:pt x="7467559" y="6216742"/>
                </a:lnTo>
                <a:lnTo>
                  <a:pt x="0" y="6216742"/>
                </a:lnTo>
                <a:lnTo>
                  <a:pt x="0" y="0"/>
                </a:lnTo>
                <a:close/>
              </a:path>
            </a:pathLst>
          </a:custGeom>
          <a:blipFill>
            <a:blip r:embed="rId6"/>
            <a:stretch>
              <a:fillRect l="0" t="0" r="0" b="0"/>
            </a:stretch>
          </a:blipFill>
        </p:spPr>
      </p:sp>
      <p:sp>
        <p:nvSpPr>
          <p:cNvPr name="Freeform 16" id="16"/>
          <p:cNvSpPr/>
          <p:nvPr/>
        </p:nvSpPr>
        <p:spPr>
          <a:xfrm flipH="false" flipV="false" rot="0">
            <a:off x="4486147" y="360971"/>
            <a:ext cx="2296647" cy="2162862"/>
          </a:xfrm>
          <a:custGeom>
            <a:avLst/>
            <a:gdLst/>
            <a:ahLst/>
            <a:cxnLst/>
            <a:rect r="r" b="b" t="t" l="l"/>
            <a:pathLst>
              <a:path h="2162862" w="2296647">
                <a:moveTo>
                  <a:pt x="0" y="0"/>
                </a:moveTo>
                <a:lnTo>
                  <a:pt x="2296648" y="0"/>
                </a:lnTo>
                <a:lnTo>
                  <a:pt x="2296648" y="2162862"/>
                </a:lnTo>
                <a:lnTo>
                  <a:pt x="0" y="2162862"/>
                </a:lnTo>
                <a:lnTo>
                  <a:pt x="0" y="0"/>
                </a:lnTo>
                <a:close/>
              </a:path>
            </a:pathLst>
          </a:custGeom>
          <a:blipFill>
            <a:blip r:embed="rId7"/>
            <a:stretch>
              <a:fillRect l="0" t="0" r="0" b="0"/>
            </a:stretch>
          </a:blipFill>
        </p:spPr>
      </p:sp>
      <p:sp>
        <p:nvSpPr>
          <p:cNvPr name="TextBox 17" id="17"/>
          <p:cNvSpPr txBox="true"/>
          <p:nvPr/>
        </p:nvSpPr>
        <p:spPr>
          <a:xfrm rot="0">
            <a:off x="10328499" y="3865049"/>
            <a:ext cx="8313105" cy="3388229"/>
          </a:xfrm>
          <a:prstGeom prst="rect">
            <a:avLst/>
          </a:prstGeom>
        </p:spPr>
        <p:txBody>
          <a:bodyPr anchor="t" rtlCol="false" tIns="0" lIns="0" bIns="0" rIns="0">
            <a:spAutoFit/>
          </a:bodyPr>
          <a:lstStyle/>
          <a:p>
            <a:pPr algn="l">
              <a:lnSpc>
                <a:spcPts val="13375"/>
              </a:lnSpc>
            </a:pPr>
            <a:r>
              <a:rPr lang="en-US" sz="11145">
                <a:solidFill>
                  <a:srgbClr val="000000"/>
                </a:solidFill>
                <a:latin typeface="Oswald"/>
                <a:ea typeface="Oswald"/>
                <a:cs typeface="Oswald"/>
                <a:sym typeface="Oswald"/>
              </a:rPr>
              <a:t>Spring Cloud </a:t>
            </a:r>
          </a:p>
          <a:p>
            <a:pPr algn="l">
              <a:lnSpc>
                <a:spcPts val="13375"/>
              </a:lnSpc>
            </a:pPr>
          </a:p>
        </p:txBody>
      </p:sp>
      <p:sp>
        <p:nvSpPr>
          <p:cNvPr name="TextBox 18" id="18"/>
          <p:cNvSpPr txBox="true"/>
          <p:nvPr/>
        </p:nvSpPr>
        <p:spPr>
          <a:xfrm rot="0">
            <a:off x="12190462" y="6276342"/>
            <a:ext cx="3434317" cy="733425"/>
          </a:xfrm>
          <a:prstGeom prst="rect">
            <a:avLst/>
          </a:prstGeom>
        </p:spPr>
        <p:txBody>
          <a:bodyPr anchor="t" rtlCol="false" tIns="0" lIns="0" bIns="0" rIns="0">
            <a:spAutoFit/>
          </a:bodyPr>
          <a:lstStyle/>
          <a:p>
            <a:pPr algn="l">
              <a:lnSpc>
                <a:spcPts val="5709"/>
              </a:lnSpc>
            </a:pPr>
            <a:r>
              <a:rPr lang="en-US" sz="4757">
                <a:solidFill>
                  <a:srgbClr val="FFFFFF"/>
                </a:solidFill>
                <a:latin typeface="Oswald"/>
                <a:ea typeface="Oswald"/>
                <a:cs typeface="Oswald"/>
                <a:sym typeface="Oswald"/>
              </a:rPr>
              <a:t>Let`s Celebrate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45183" y="1522599"/>
            <a:ext cx="5150824" cy="3489684"/>
          </a:xfrm>
          <a:custGeom>
            <a:avLst/>
            <a:gdLst/>
            <a:ahLst/>
            <a:cxnLst/>
            <a:rect r="r" b="b" t="t" l="l"/>
            <a:pathLst>
              <a:path h="3489684" w="5150824">
                <a:moveTo>
                  <a:pt x="0" y="0"/>
                </a:moveTo>
                <a:lnTo>
                  <a:pt x="5150824" y="0"/>
                </a:lnTo>
                <a:lnTo>
                  <a:pt x="5150824" y="3489684"/>
                </a:lnTo>
                <a:lnTo>
                  <a:pt x="0" y="3489684"/>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01574" y="3447105"/>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008221" y="4157670"/>
            <a:ext cx="3277314" cy="530860"/>
          </a:xfrm>
          <a:prstGeom prst="rect">
            <a:avLst/>
          </a:prstGeom>
        </p:spPr>
        <p:txBody>
          <a:bodyPr anchor="t" rtlCol="false" tIns="0" lIns="0" bIns="0" rIns="0">
            <a:spAutoFit/>
          </a:bodyPr>
          <a:lstStyle/>
          <a:p>
            <a:pPr algn="ctr" marL="669286" indent="-334643" lvl="1">
              <a:lnSpc>
                <a:spcPts val="4339"/>
              </a:lnSpc>
              <a:spcBef>
                <a:spcPct val="0"/>
              </a:spcBef>
              <a:buAutoNum type="arabicPeriod" startAt="1"/>
            </a:pPr>
            <a:r>
              <a:rPr lang="en-US" b="true" sz="3099">
                <a:solidFill>
                  <a:srgbClr val="000000"/>
                </a:solidFill>
                <a:latin typeface="Open Sauce Bold"/>
                <a:ea typeface="Open Sauce Bold"/>
                <a:cs typeface="Open Sauce Bold"/>
                <a:sym typeface="Open Sauce Bold"/>
              </a:rPr>
              <a:t> </a:t>
            </a:r>
            <a:r>
              <a:rPr lang="en-US" b="true" sz="3099">
                <a:solidFill>
                  <a:srgbClr val="000000"/>
                </a:solidFill>
                <a:latin typeface="Open Sauce Bold"/>
                <a:ea typeface="Open Sauce Bold"/>
                <a:cs typeface="Open Sauce Bold"/>
                <a:sym typeface="Open Sauce Bold"/>
              </a:rPr>
              <a:t>API Gateway</a:t>
            </a:r>
          </a:p>
        </p:txBody>
      </p:sp>
      <p:sp>
        <p:nvSpPr>
          <p:cNvPr name="TextBox 7" id="7"/>
          <p:cNvSpPr txBox="true"/>
          <p:nvPr/>
        </p:nvSpPr>
        <p:spPr>
          <a:xfrm rot="0">
            <a:off x="1412601" y="4964658"/>
            <a:ext cx="15846699" cy="5114134"/>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Une API Gateway agit comme un </a:t>
            </a:r>
            <a:r>
              <a:rPr lang="en-US" b="true" sz="2656">
                <a:solidFill>
                  <a:srgbClr val="000000"/>
                </a:solidFill>
                <a:latin typeface="Open Sauce Bold"/>
                <a:ea typeface="Open Sauce Bold"/>
                <a:cs typeface="Open Sauce Bold"/>
                <a:sym typeface="Open Sauce Bold"/>
              </a:rPr>
              <a:t>point d'entrée</a:t>
            </a:r>
            <a:r>
              <a:rPr lang="en-US" sz="2656">
                <a:solidFill>
                  <a:srgbClr val="000000"/>
                </a:solidFill>
                <a:latin typeface="Open Sauce"/>
                <a:ea typeface="Open Sauce"/>
                <a:cs typeface="Open Sauce"/>
                <a:sym typeface="Open Sauce"/>
              </a:rPr>
              <a:t> unique pour toutes les requêtes client. Elle sert de </a:t>
            </a:r>
            <a:r>
              <a:rPr lang="en-US" b="true" sz="2656">
                <a:solidFill>
                  <a:srgbClr val="000000"/>
                </a:solidFill>
                <a:latin typeface="Open Sauce Bold"/>
                <a:ea typeface="Open Sauce Bold"/>
                <a:cs typeface="Open Sauce Bold"/>
                <a:sym typeface="Open Sauce Bold"/>
              </a:rPr>
              <a:t>médiateur </a:t>
            </a:r>
            <a:r>
              <a:rPr lang="en-US" sz="2656">
                <a:solidFill>
                  <a:srgbClr val="000000"/>
                </a:solidFill>
                <a:latin typeface="Open Sauce"/>
                <a:ea typeface="Open Sauce"/>
                <a:cs typeface="Open Sauce"/>
                <a:sym typeface="Open Sauce"/>
              </a:rPr>
              <a:t>entre les </a:t>
            </a:r>
            <a:r>
              <a:rPr lang="en-US" sz="2656">
                <a:solidFill>
                  <a:srgbClr val="000000"/>
                </a:solidFill>
                <a:latin typeface="Open Sauce"/>
                <a:ea typeface="Open Sauce"/>
                <a:cs typeface="Open Sauce"/>
                <a:sym typeface="Open Sauce"/>
              </a:rPr>
              <a:t>c</a:t>
            </a:r>
            <a:r>
              <a:rPr lang="en-US" sz="2656">
                <a:solidFill>
                  <a:srgbClr val="000000"/>
                </a:solidFill>
                <a:latin typeface="Open Sauce"/>
                <a:ea typeface="Open Sauce"/>
                <a:cs typeface="Open Sauce"/>
                <a:sym typeface="Open Sauce"/>
              </a:rPr>
              <a:t>l</a:t>
            </a:r>
            <a:r>
              <a:rPr lang="en-US" sz="2656">
                <a:solidFill>
                  <a:srgbClr val="000000"/>
                </a:solidFill>
                <a:latin typeface="Open Sauce"/>
                <a:ea typeface="Open Sauce"/>
                <a:cs typeface="Open Sauce"/>
                <a:sym typeface="Open Sauce"/>
              </a:rPr>
              <a:t>i</a:t>
            </a:r>
            <a:r>
              <a:rPr lang="en-US" sz="2656">
                <a:solidFill>
                  <a:srgbClr val="000000"/>
                </a:solidFill>
                <a:latin typeface="Open Sauce"/>
                <a:ea typeface="Open Sauce"/>
                <a:cs typeface="Open Sauce"/>
                <a:sym typeface="Open Sauce"/>
              </a:rPr>
              <a:t>en</a:t>
            </a:r>
            <a:r>
              <a:rPr lang="en-US" sz="2656">
                <a:solidFill>
                  <a:srgbClr val="000000"/>
                </a:solidFill>
                <a:latin typeface="Open Sauce"/>
                <a:ea typeface="Open Sauce"/>
                <a:cs typeface="Open Sauce"/>
                <a:sym typeface="Open Sauce"/>
              </a:rPr>
              <a:t>t</a:t>
            </a:r>
            <a:r>
              <a:rPr lang="en-US" sz="2656">
                <a:solidFill>
                  <a:srgbClr val="000000"/>
                </a:solidFill>
                <a:latin typeface="Open Sauce"/>
                <a:ea typeface="Open Sauce"/>
                <a:cs typeface="Open Sauce"/>
                <a:sym typeface="Open Sauce"/>
              </a:rPr>
              <a:t>s </a:t>
            </a:r>
            <a:r>
              <a:rPr lang="en-US" sz="2656">
                <a:solidFill>
                  <a:srgbClr val="000000"/>
                </a:solidFill>
                <a:latin typeface="Open Sauce"/>
                <a:ea typeface="Open Sauce"/>
                <a:cs typeface="Open Sauce"/>
                <a:sym typeface="Open Sauce"/>
              </a:rPr>
              <a:t>et </a:t>
            </a:r>
            <a:r>
              <a:rPr lang="en-US" sz="2656">
                <a:solidFill>
                  <a:srgbClr val="000000"/>
                </a:solidFill>
                <a:latin typeface="Open Sauce"/>
                <a:ea typeface="Open Sauce"/>
                <a:cs typeface="Open Sauce"/>
                <a:sym typeface="Open Sauce"/>
              </a:rPr>
              <a:t>l</a:t>
            </a:r>
            <a:r>
              <a:rPr lang="en-US" sz="2656">
                <a:solidFill>
                  <a:srgbClr val="000000"/>
                </a:solidFill>
                <a:latin typeface="Open Sauce"/>
                <a:ea typeface="Open Sauce"/>
                <a:cs typeface="Open Sauce"/>
                <a:sym typeface="Open Sauce"/>
              </a:rPr>
              <a:t>e</a:t>
            </a:r>
            <a:r>
              <a:rPr lang="en-US" sz="2656">
                <a:solidFill>
                  <a:srgbClr val="000000"/>
                </a:solidFill>
                <a:latin typeface="Open Sauce"/>
                <a:ea typeface="Open Sauce"/>
                <a:cs typeface="Open Sauce"/>
                <a:sym typeface="Open Sauce"/>
              </a:rPr>
              <a:t>s</a:t>
            </a:r>
            <a:r>
              <a:rPr lang="en-US" sz="2656">
                <a:solidFill>
                  <a:srgbClr val="000000"/>
                </a:solidFill>
                <a:latin typeface="Open Sauce"/>
                <a:ea typeface="Open Sauce"/>
                <a:cs typeface="Open Sauce"/>
                <a:sym typeface="Open Sauce"/>
              </a:rPr>
              <a:t> microservices</a:t>
            </a:r>
            <a:r>
              <a:rPr lang="en-US" sz="2656">
                <a:solidFill>
                  <a:srgbClr val="000000"/>
                </a:solidFill>
                <a:latin typeface="Open Sauce"/>
                <a:ea typeface="Open Sauce"/>
                <a:cs typeface="Open Sauce"/>
                <a:sym typeface="Open Sauce"/>
              </a:rPr>
              <a:t> sous-jacents.</a:t>
            </a:r>
          </a:p>
          <a:p>
            <a:pPr algn="just">
              <a:lnSpc>
                <a:spcPts val="3718"/>
              </a:lnSpc>
            </a:pPr>
            <a:r>
              <a:rPr lang="en-US" sz="2656" b="true">
                <a:solidFill>
                  <a:srgbClr val="000000"/>
                </a:solidFill>
                <a:latin typeface="Open Sauce Bold"/>
                <a:ea typeface="Open Sauce Bold"/>
                <a:cs typeface="Open Sauce Bold"/>
                <a:sym typeface="Open Sauce Bold"/>
              </a:rPr>
              <a:t>Rôles principaux :</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Agrégation des réponses</a:t>
            </a:r>
            <a:r>
              <a:rPr lang="en-US" sz="2656">
                <a:solidFill>
                  <a:srgbClr val="000000"/>
                </a:solidFill>
                <a:latin typeface="Open Sauce"/>
                <a:ea typeface="Open Sauce"/>
                <a:cs typeface="Open Sauce"/>
                <a:sym typeface="Open Sauce"/>
              </a:rPr>
              <a:t> : Combiner les données de plusieurs services pour répondre à une seule requête client.</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Sécurité</a:t>
            </a:r>
            <a:r>
              <a:rPr lang="en-US" sz="2656">
                <a:solidFill>
                  <a:srgbClr val="000000"/>
                </a:solidFill>
                <a:latin typeface="Open Sauce"/>
                <a:ea typeface="Open Sauce"/>
                <a:cs typeface="Open Sauce"/>
                <a:sym typeface="Open Sauce"/>
              </a:rPr>
              <a:t> : Authentification, autorisation et gestion des clés d'API.</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Équilibrage de charge</a:t>
            </a:r>
            <a:r>
              <a:rPr lang="en-US" sz="2656">
                <a:solidFill>
                  <a:srgbClr val="000000"/>
                </a:solidFill>
                <a:latin typeface="Open Sauce"/>
                <a:ea typeface="Open Sauce"/>
                <a:cs typeface="Open Sauce"/>
                <a:sym typeface="Open Sauce"/>
              </a:rPr>
              <a:t> : Répartit les requêtes sur plusieurs instances pour une meilleure répartition des charges.</a:t>
            </a:r>
          </a:p>
          <a:p>
            <a:pPr algn="just" marL="573462" indent="-286731" lvl="1">
              <a:lnSpc>
                <a:spcPts val="3718"/>
              </a:lnSpc>
              <a:spcBef>
                <a:spcPct val="0"/>
              </a:spcBef>
              <a:buFont typeface="Arial"/>
              <a:buChar char="•"/>
            </a:pPr>
            <a:r>
              <a:rPr lang="en-US" b="true" sz="2656">
                <a:solidFill>
                  <a:srgbClr val="000000"/>
                </a:solidFill>
                <a:latin typeface="Open Sauce Bold"/>
                <a:ea typeface="Open Sauce Bold"/>
                <a:cs typeface="Open Sauce Bold"/>
                <a:sym typeface="Open Sauce Bold"/>
              </a:rPr>
              <a:t>Traduction des protocoles</a:t>
            </a:r>
            <a:r>
              <a:rPr lang="en-US" sz="2656">
                <a:solidFill>
                  <a:srgbClr val="000000"/>
                </a:solidFill>
                <a:latin typeface="Open Sauce"/>
                <a:ea typeface="Open Sauce"/>
                <a:cs typeface="Open Sauce"/>
                <a:sym typeface="Open Sauce"/>
              </a:rPr>
              <a:t> : Par exemple, convertir des requêtes HTTP en gRPC.</a:t>
            </a:r>
          </a:p>
          <a:p>
            <a:pPr algn="just" marL="0" indent="0" lvl="0">
              <a:lnSpc>
                <a:spcPts val="3718"/>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22722" y="1185685"/>
            <a:ext cx="5150824" cy="3489684"/>
          </a:xfrm>
          <a:custGeom>
            <a:avLst/>
            <a:gdLst/>
            <a:ahLst/>
            <a:cxnLst/>
            <a:rect r="r" b="b" t="t" l="l"/>
            <a:pathLst>
              <a:path h="3489684" w="5150824">
                <a:moveTo>
                  <a:pt x="0" y="0"/>
                </a:moveTo>
                <a:lnTo>
                  <a:pt x="5150824" y="0"/>
                </a:lnTo>
                <a:lnTo>
                  <a:pt x="5150824" y="3489683"/>
                </a:lnTo>
                <a:lnTo>
                  <a:pt x="0" y="3489683"/>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67348" y="3040746"/>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059493" y="3568008"/>
            <a:ext cx="4967168"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Open Sauce Bold"/>
                <a:ea typeface="Open Sauce Bold"/>
                <a:cs typeface="Open Sauce Bold"/>
                <a:sym typeface="Open Sauce Bold"/>
              </a:rPr>
              <a:t>2. Service de Découverte</a:t>
            </a:r>
          </a:p>
        </p:txBody>
      </p:sp>
      <p:sp>
        <p:nvSpPr>
          <p:cNvPr name="TextBox 7" id="7"/>
          <p:cNvSpPr txBox="true"/>
          <p:nvPr/>
        </p:nvSpPr>
        <p:spPr>
          <a:xfrm rot="0">
            <a:off x="1565323" y="4394144"/>
            <a:ext cx="16408223" cy="6047584"/>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Dans une architecture distribuée, les microservices doivent connaître la localisation des autres services (leur adresse réseau). Le service de découverte maintient un registre centralisé ou distribué de ces informations.</a:t>
            </a:r>
          </a:p>
          <a:p>
            <a:pPr algn="just">
              <a:lnSpc>
                <a:spcPts val="3718"/>
              </a:lnSpc>
            </a:pPr>
            <a:r>
              <a:rPr lang="en-US" sz="2656" b="true">
                <a:solidFill>
                  <a:srgbClr val="000000"/>
                </a:solidFill>
                <a:latin typeface="Open Sauce Bold"/>
                <a:ea typeface="Open Sauce Bold"/>
                <a:cs typeface="Open Sauce Bold"/>
                <a:sym typeface="Open Sauce Bold"/>
              </a:rPr>
              <a:t>Fonctionnalités principales</a:t>
            </a:r>
            <a:r>
              <a:rPr lang="en-US" sz="2656">
                <a:solidFill>
                  <a:srgbClr val="000000"/>
                </a:solidFill>
                <a:latin typeface="Open Sauce"/>
                <a:ea typeface="Open Sauce"/>
                <a:cs typeface="Open Sauce"/>
                <a:sym typeface="Open Sauce"/>
              </a:rPr>
              <a:t> :</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Enregistrement des services : </a:t>
            </a:r>
            <a:r>
              <a:rPr lang="en-US" sz="2656">
                <a:solidFill>
                  <a:srgbClr val="000000"/>
                </a:solidFill>
                <a:latin typeface="Open Sauce"/>
                <a:ea typeface="Open Sauce"/>
                <a:cs typeface="Open Sauce"/>
                <a:sym typeface="Open Sauce"/>
              </a:rPr>
              <a:t>Les microservices s'inscrivent dynamiquement dans le registre au démarrage.</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Découverte dynamique :</a:t>
            </a:r>
            <a:r>
              <a:rPr lang="en-US" sz="2656">
                <a:solidFill>
                  <a:srgbClr val="000000"/>
                </a:solidFill>
                <a:latin typeface="Open Sauce"/>
                <a:ea typeface="Open Sauce"/>
                <a:cs typeface="Open Sauce"/>
                <a:sym typeface="Open Sauce"/>
              </a:rPr>
              <a:t> Permet aux services de localiser et de communiquer avec d'autres services en temps réel, même si leurs emplacements changent (par ex., avec des adresses IP dynamiques).</a:t>
            </a:r>
          </a:p>
          <a:p>
            <a:pPr algn="just">
              <a:lnSpc>
                <a:spcPts val="3718"/>
              </a:lnSpc>
            </a:pPr>
            <a:r>
              <a:rPr lang="en-US" sz="2656" b="true">
                <a:solidFill>
                  <a:srgbClr val="000000"/>
                </a:solidFill>
                <a:latin typeface="Open Sauce Bold"/>
                <a:ea typeface="Open Sauce Bold"/>
                <a:cs typeface="Open Sauce Bold"/>
                <a:sym typeface="Open Sauce Bold"/>
              </a:rPr>
              <a:t>Exemples d’outils</a:t>
            </a:r>
            <a:r>
              <a:rPr lang="en-US" sz="2656">
                <a:solidFill>
                  <a:srgbClr val="000000"/>
                </a:solidFill>
                <a:latin typeface="Open Sauce"/>
                <a:ea typeface="Open Sauce"/>
                <a:cs typeface="Open Sauce"/>
                <a:sym typeface="Open Sauce"/>
              </a:rPr>
              <a:t> :</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Eureka (Spring Cloud), Consul, Zookeeper.</a:t>
            </a:r>
          </a:p>
          <a:p>
            <a:pPr algn="just">
              <a:lnSpc>
                <a:spcPts val="3718"/>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22722" y="1185685"/>
            <a:ext cx="5150824" cy="3489684"/>
          </a:xfrm>
          <a:custGeom>
            <a:avLst/>
            <a:gdLst/>
            <a:ahLst/>
            <a:cxnLst/>
            <a:rect r="r" b="b" t="t" l="l"/>
            <a:pathLst>
              <a:path h="3489684" w="5150824">
                <a:moveTo>
                  <a:pt x="0" y="0"/>
                </a:moveTo>
                <a:lnTo>
                  <a:pt x="5150824" y="0"/>
                </a:lnTo>
                <a:lnTo>
                  <a:pt x="5150824" y="3489683"/>
                </a:lnTo>
                <a:lnTo>
                  <a:pt x="0" y="3489683"/>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67348" y="3040746"/>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271711" y="3645372"/>
            <a:ext cx="7872289"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Open Sauce Bold"/>
                <a:ea typeface="Open Sauce Bold"/>
                <a:cs typeface="Open Sauce Bold"/>
                <a:sym typeface="Open Sauce Bold"/>
              </a:rPr>
              <a:t>3. Service de Configuration Centralisée</a:t>
            </a:r>
          </a:p>
        </p:txBody>
      </p:sp>
      <p:sp>
        <p:nvSpPr>
          <p:cNvPr name="TextBox 7" id="7"/>
          <p:cNvSpPr txBox="true"/>
          <p:nvPr/>
        </p:nvSpPr>
        <p:spPr>
          <a:xfrm rot="0">
            <a:off x="1565323" y="4394144"/>
            <a:ext cx="16408223" cy="6047584"/>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Les microservices nécessitent des configurations spécifiques (paramètres de connexion à la base de données, URL des services tiers, clés API). Ce service centralise ces configurations pour garantir la cohérence.</a:t>
            </a:r>
          </a:p>
          <a:p>
            <a:pPr algn="just">
              <a:lnSpc>
                <a:spcPts val="3718"/>
              </a:lnSpc>
            </a:pPr>
            <a:r>
              <a:rPr lang="en-US" sz="2656" b="true">
                <a:solidFill>
                  <a:srgbClr val="000000"/>
                </a:solidFill>
                <a:latin typeface="Open Sauce Bold"/>
                <a:ea typeface="Open Sauce Bold"/>
                <a:cs typeface="Open Sauce Bold"/>
                <a:sym typeface="Open Sauce Bold"/>
              </a:rPr>
              <a:t>Avantages </a:t>
            </a:r>
            <a:r>
              <a:rPr lang="en-US" sz="2656" b="true">
                <a:solidFill>
                  <a:srgbClr val="000000"/>
                </a:solidFill>
                <a:latin typeface="Open Sauce Bold"/>
                <a:ea typeface="Open Sauce Bold"/>
                <a:cs typeface="Open Sauce Bold"/>
                <a:sym typeface="Open Sauce Bold"/>
              </a:rPr>
              <a:t>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Simplifie les mises à jour : </a:t>
            </a:r>
            <a:r>
              <a:rPr lang="en-US" sz="2656">
                <a:solidFill>
                  <a:srgbClr val="000000"/>
                </a:solidFill>
                <a:latin typeface="Open Sauce"/>
                <a:ea typeface="Open Sauce"/>
                <a:cs typeface="Open Sauce"/>
                <a:sym typeface="Open Sauce"/>
              </a:rPr>
              <a:t>Une modification dans le service de configuration s'applique instantanément à tous les services concernés.</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Gestion des environnements : </a:t>
            </a:r>
            <a:r>
              <a:rPr lang="en-US" sz="2656">
                <a:solidFill>
                  <a:srgbClr val="000000"/>
                </a:solidFill>
                <a:latin typeface="Open Sauce"/>
                <a:ea typeface="Open Sauce"/>
                <a:cs typeface="Open Sauce"/>
                <a:sym typeface="Open Sauce"/>
              </a:rPr>
              <a:t>Maintient différentes configurations pour les environnements de développement, test et production.</a:t>
            </a:r>
          </a:p>
          <a:p>
            <a:pPr algn="just">
              <a:lnSpc>
                <a:spcPts val="3718"/>
              </a:lnSpc>
            </a:pPr>
          </a:p>
          <a:p>
            <a:pPr algn="just">
              <a:lnSpc>
                <a:spcPts val="3718"/>
              </a:lnSpc>
            </a:pPr>
            <a:r>
              <a:rPr lang="en-US" sz="2656" b="true">
                <a:solidFill>
                  <a:srgbClr val="000000"/>
                </a:solidFill>
                <a:latin typeface="Open Sauce Bold"/>
                <a:ea typeface="Open Sauce Bold"/>
                <a:cs typeface="Open Sauce Bold"/>
                <a:sym typeface="Open Sauce Bold"/>
              </a:rPr>
              <a:t>Exemples d’outils</a:t>
            </a:r>
            <a:r>
              <a:rPr lang="en-US" sz="2656">
                <a:solidFill>
                  <a:srgbClr val="000000"/>
                </a:solidFill>
                <a:latin typeface="Open Sauce"/>
                <a:ea typeface="Open Sauce"/>
                <a:cs typeface="Open Sauce"/>
                <a:sym typeface="Open Sauce"/>
              </a:rPr>
              <a:t> :</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Spring Cloud Config, HashiCorp Vault.</a:t>
            </a:r>
          </a:p>
          <a:p>
            <a:pPr algn="just">
              <a:lnSpc>
                <a:spcPts val="371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22722" y="1185685"/>
            <a:ext cx="5150824" cy="3489684"/>
          </a:xfrm>
          <a:custGeom>
            <a:avLst/>
            <a:gdLst/>
            <a:ahLst/>
            <a:cxnLst/>
            <a:rect r="r" b="b" t="t" l="l"/>
            <a:pathLst>
              <a:path h="3489684" w="5150824">
                <a:moveTo>
                  <a:pt x="0" y="0"/>
                </a:moveTo>
                <a:lnTo>
                  <a:pt x="5150824" y="0"/>
                </a:lnTo>
                <a:lnTo>
                  <a:pt x="5150824" y="3489683"/>
                </a:lnTo>
                <a:lnTo>
                  <a:pt x="0" y="3489683"/>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67348" y="3040746"/>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167348" y="4075161"/>
            <a:ext cx="5513888"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Open Sauce Bold"/>
                <a:ea typeface="Open Sauce Bold"/>
                <a:cs typeface="Open Sauce Bold"/>
                <a:sym typeface="Open Sauce Bold"/>
              </a:rPr>
              <a:t>4. Microservices Individuels</a:t>
            </a:r>
          </a:p>
        </p:txBody>
      </p:sp>
      <p:sp>
        <p:nvSpPr>
          <p:cNvPr name="TextBox 7" id="7"/>
          <p:cNvSpPr txBox="true"/>
          <p:nvPr/>
        </p:nvSpPr>
        <p:spPr>
          <a:xfrm rot="0">
            <a:off x="1565323" y="4894443"/>
            <a:ext cx="16408223" cy="3247234"/>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 Services autonomes, faiblement couplés, développés et déployés indépendamment.</a:t>
            </a:r>
          </a:p>
          <a:p>
            <a:pPr algn="just">
              <a:lnSpc>
                <a:spcPts val="3718"/>
              </a:lnSpc>
            </a:pPr>
            <a:r>
              <a:rPr lang="en-US" sz="2656" b="true">
                <a:solidFill>
                  <a:srgbClr val="000000"/>
                </a:solidFill>
                <a:latin typeface="Open Sauce Bold"/>
                <a:ea typeface="Open Sauce Bold"/>
                <a:cs typeface="Open Sauce Bold"/>
                <a:sym typeface="Open Sauce Bold"/>
              </a:rPr>
              <a:t>Rôles </a:t>
            </a:r>
            <a:r>
              <a:rPr lang="en-US" sz="2656" b="true">
                <a:solidFill>
                  <a:srgbClr val="000000"/>
                </a:solidFill>
                <a:latin typeface="Open Sauce Bold"/>
                <a:ea typeface="Open Sauce Bold"/>
                <a:cs typeface="Open Sauce Bold"/>
                <a:sym typeface="Open Sauce Bold"/>
              </a:rPr>
              <a:t>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Chacun gère une fonctionnalité métier distincte, permettant une évolution et une maintenance ciblées.</a:t>
            </a:r>
          </a:p>
          <a:p>
            <a:pPr algn="just">
              <a:lnSpc>
                <a:spcPts val="3718"/>
              </a:lnSpc>
            </a:pPr>
          </a:p>
          <a:p>
            <a:pPr algn="just">
              <a:lnSpc>
                <a:spcPts val="371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22722" y="1185685"/>
            <a:ext cx="5150824" cy="3489684"/>
          </a:xfrm>
          <a:custGeom>
            <a:avLst/>
            <a:gdLst/>
            <a:ahLst/>
            <a:cxnLst/>
            <a:rect r="r" b="b" t="t" l="l"/>
            <a:pathLst>
              <a:path h="3489684" w="5150824">
                <a:moveTo>
                  <a:pt x="0" y="0"/>
                </a:moveTo>
                <a:lnTo>
                  <a:pt x="5150824" y="0"/>
                </a:lnTo>
                <a:lnTo>
                  <a:pt x="5150824" y="3489683"/>
                </a:lnTo>
                <a:lnTo>
                  <a:pt x="0" y="3489683"/>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67348" y="3040746"/>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271711" y="3645372"/>
            <a:ext cx="9175025"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Open Sauce Bold"/>
                <a:ea typeface="Open Sauce Bold"/>
                <a:cs typeface="Open Sauce Bold"/>
                <a:sym typeface="Open Sauce Bold"/>
              </a:rPr>
              <a:t>5. Service de Surveillance et de Journalisation</a:t>
            </a:r>
          </a:p>
        </p:txBody>
      </p:sp>
      <p:sp>
        <p:nvSpPr>
          <p:cNvPr name="TextBox 7" id="7"/>
          <p:cNvSpPr txBox="true"/>
          <p:nvPr/>
        </p:nvSpPr>
        <p:spPr>
          <a:xfrm rot="0">
            <a:off x="1565323" y="4394144"/>
            <a:ext cx="16408223" cy="6514309"/>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Les microservices génèrent beaucoup de logs et de métriques. Ces données doivent être collectées et analysées pour comprendre la santé et les performances du système.</a:t>
            </a:r>
          </a:p>
          <a:p>
            <a:pPr algn="just">
              <a:lnSpc>
                <a:spcPts val="3718"/>
              </a:lnSpc>
            </a:pPr>
          </a:p>
          <a:p>
            <a:pPr algn="just">
              <a:lnSpc>
                <a:spcPts val="3718"/>
              </a:lnSpc>
            </a:pPr>
            <a:r>
              <a:rPr lang="en-US" sz="2656" b="true">
                <a:solidFill>
                  <a:srgbClr val="000000"/>
                </a:solidFill>
                <a:latin typeface="Open Sauce Bold"/>
                <a:ea typeface="Open Sauce Bold"/>
                <a:cs typeface="Open Sauce Bold"/>
                <a:sym typeface="Open Sauce Bold"/>
              </a:rPr>
              <a:t>Outils principaux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Surveillance (Monitoring) : </a:t>
            </a:r>
            <a:r>
              <a:rPr lang="en-US" sz="2656">
                <a:solidFill>
                  <a:srgbClr val="000000"/>
                </a:solidFill>
                <a:latin typeface="Open Sauce"/>
                <a:ea typeface="Open Sauce"/>
                <a:cs typeface="Open Sauce"/>
                <a:sym typeface="Open Sauce"/>
              </a:rPr>
              <a:t>Collecte des métriques (CPU, RAM, trafic, etc.) pour détecter les anomalies.</a:t>
            </a:r>
          </a:p>
          <a:p>
            <a:pPr algn="just" marL="1146924" indent="-382308" lvl="2">
              <a:lnSpc>
                <a:spcPts val="3718"/>
              </a:lnSpc>
              <a:buFont typeface="Arial"/>
              <a:buChar char="⚬"/>
            </a:pPr>
            <a:r>
              <a:rPr lang="en-US" b="true" sz="2656">
                <a:solidFill>
                  <a:srgbClr val="000000"/>
                </a:solidFill>
                <a:latin typeface="Open Sauce Bold"/>
                <a:ea typeface="Open Sauce Bold"/>
                <a:cs typeface="Open Sauce Bold"/>
                <a:sym typeface="Open Sauce Bold"/>
              </a:rPr>
              <a:t>Outils : </a:t>
            </a:r>
            <a:r>
              <a:rPr lang="en-US" sz="2656">
                <a:solidFill>
                  <a:srgbClr val="000000"/>
                </a:solidFill>
                <a:latin typeface="Open Sauce"/>
                <a:ea typeface="Open Sauce"/>
                <a:cs typeface="Open Sauce"/>
                <a:sym typeface="Open Sauce"/>
              </a:rPr>
              <a:t>Prometheus, Grafana, Datadog</a:t>
            </a:r>
            <a:r>
              <a:rPr lang="en-US" b="true" sz="2656">
                <a:solidFill>
                  <a:srgbClr val="000000"/>
                </a:solidFill>
                <a:latin typeface="Open Sauce Bold"/>
                <a:ea typeface="Open Sauce Bold"/>
                <a:cs typeface="Open Sauce Bold"/>
                <a:sym typeface="Open Sauce Bold"/>
              </a:rPr>
              <a:t>.</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Journalisation : </a:t>
            </a:r>
            <a:r>
              <a:rPr lang="en-US" sz="2656">
                <a:solidFill>
                  <a:srgbClr val="000000"/>
                </a:solidFill>
                <a:latin typeface="Open Sauce"/>
                <a:ea typeface="Open Sauce"/>
                <a:cs typeface="Open Sauce"/>
                <a:sym typeface="Open Sauce"/>
              </a:rPr>
              <a:t>Agrégation des logs pour le débogage ou l’audit</a:t>
            </a:r>
            <a:r>
              <a:rPr lang="en-US" b="true" sz="2656">
                <a:solidFill>
                  <a:srgbClr val="000000"/>
                </a:solidFill>
                <a:latin typeface="Open Sauce Bold"/>
                <a:ea typeface="Open Sauce Bold"/>
                <a:cs typeface="Open Sauce Bold"/>
                <a:sym typeface="Open Sauce Bold"/>
              </a:rPr>
              <a:t>.</a:t>
            </a:r>
          </a:p>
          <a:p>
            <a:pPr algn="just" marL="1146924" indent="-382308" lvl="2">
              <a:lnSpc>
                <a:spcPts val="3718"/>
              </a:lnSpc>
              <a:buFont typeface="Arial"/>
              <a:buChar char="⚬"/>
            </a:pPr>
            <a:r>
              <a:rPr lang="en-US" b="true" sz="2656">
                <a:solidFill>
                  <a:srgbClr val="000000"/>
                </a:solidFill>
                <a:latin typeface="Open Sauce Bold"/>
                <a:ea typeface="Open Sauce Bold"/>
                <a:cs typeface="Open Sauce Bold"/>
                <a:sym typeface="Open Sauce Bold"/>
              </a:rPr>
              <a:t>Outils :</a:t>
            </a:r>
            <a:r>
              <a:rPr lang="en-US" sz="2656">
                <a:solidFill>
                  <a:srgbClr val="000000"/>
                </a:solidFill>
                <a:latin typeface="Open Sauce"/>
                <a:ea typeface="Open Sauce"/>
                <a:cs typeface="Open Sauce"/>
                <a:sym typeface="Open Sauce"/>
              </a:rPr>
              <a:t> Elasticsearch, Logstash, Kibana (ELK), Fluentd.</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Trace distribuée : </a:t>
            </a:r>
            <a:r>
              <a:rPr lang="en-US" sz="2656">
                <a:solidFill>
                  <a:srgbClr val="000000"/>
                </a:solidFill>
                <a:latin typeface="Open Sauce"/>
                <a:ea typeface="Open Sauce"/>
                <a:cs typeface="Open Sauce"/>
                <a:sym typeface="Open Sauce"/>
              </a:rPr>
              <a:t>Suivi des requêtes à travers plusieurs services</a:t>
            </a:r>
            <a:r>
              <a:rPr lang="en-US" b="true" sz="2656">
                <a:solidFill>
                  <a:srgbClr val="000000"/>
                </a:solidFill>
                <a:latin typeface="Open Sauce Bold"/>
                <a:ea typeface="Open Sauce Bold"/>
                <a:cs typeface="Open Sauce Bold"/>
                <a:sym typeface="Open Sauce Bold"/>
              </a:rPr>
              <a:t>.</a:t>
            </a:r>
          </a:p>
          <a:p>
            <a:pPr algn="just" marL="1146924" indent="-382308" lvl="2">
              <a:lnSpc>
                <a:spcPts val="3718"/>
              </a:lnSpc>
              <a:buFont typeface="Arial"/>
              <a:buChar char="⚬"/>
            </a:pPr>
            <a:r>
              <a:rPr lang="en-US" b="true" sz="2656">
                <a:solidFill>
                  <a:srgbClr val="000000"/>
                </a:solidFill>
                <a:latin typeface="Open Sauce Bold"/>
                <a:ea typeface="Open Sauce Bold"/>
                <a:cs typeface="Open Sauce Bold"/>
                <a:sym typeface="Open Sauce Bold"/>
              </a:rPr>
              <a:t>Outils : </a:t>
            </a:r>
            <a:r>
              <a:rPr lang="en-US" sz="2656">
                <a:solidFill>
                  <a:srgbClr val="000000"/>
                </a:solidFill>
                <a:latin typeface="Open Sauce"/>
                <a:ea typeface="Open Sauce"/>
                <a:cs typeface="Open Sauce"/>
                <a:sym typeface="Open Sauce"/>
              </a:rPr>
              <a:t>Jaeger, Zipkin</a:t>
            </a:r>
            <a:r>
              <a:rPr lang="en-US" b="true" sz="2656">
                <a:solidFill>
                  <a:srgbClr val="000000"/>
                </a:solidFill>
                <a:latin typeface="Open Sauce Bold"/>
                <a:ea typeface="Open Sauce Bold"/>
                <a:cs typeface="Open Sauce Bold"/>
                <a:sym typeface="Open Sauce Bold"/>
              </a:rPr>
              <a:t>.</a:t>
            </a:r>
          </a:p>
          <a:p>
            <a:pPr algn="just">
              <a:lnSpc>
                <a:spcPts val="3718"/>
              </a:lnSpc>
            </a:pPr>
          </a:p>
          <a:p>
            <a:pPr algn="just">
              <a:lnSpc>
                <a:spcPts val="3718"/>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2822722" y="1185685"/>
            <a:ext cx="5150824" cy="3489684"/>
          </a:xfrm>
          <a:custGeom>
            <a:avLst/>
            <a:gdLst/>
            <a:ahLst/>
            <a:cxnLst/>
            <a:rect r="r" b="b" t="t" l="l"/>
            <a:pathLst>
              <a:path h="3489684" w="5150824">
                <a:moveTo>
                  <a:pt x="0" y="0"/>
                </a:moveTo>
                <a:lnTo>
                  <a:pt x="5150824" y="0"/>
                </a:lnTo>
                <a:lnTo>
                  <a:pt x="5150824" y="3489683"/>
                </a:lnTo>
                <a:lnTo>
                  <a:pt x="0" y="3489683"/>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167348" y="3040746"/>
            <a:ext cx="723752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Composant d’une architecture microservices</a:t>
            </a:r>
          </a:p>
        </p:txBody>
      </p:sp>
      <p:sp>
        <p:nvSpPr>
          <p:cNvPr name="TextBox 6" id="6"/>
          <p:cNvSpPr txBox="true"/>
          <p:nvPr/>
        </p:nvSpPr>
        <p:spPr>
          <a:xfrm rot="0">
            <a:off x="1271711" y="3645372"/>
            <a:ext cx="8497724" cy="530860"/>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Open Sauce Bold"/>
                <a:ea typeface="Open Sauce Bold"/>
                <a:cs typeface="Open Sauce Bold"/>
                <a:sym typeface="Open Sauce Bold"/>
              </a:rPr>
              <a:t>6. Mécanismes de Tolérance aux Pannes</a:t>
            </a:r>
          </a:p>
        </p:txBody>
      </p:sp>
      <p:sp>
        <p:nvSpPr>
          <p:cNvPr name="TextBox 7" id="7"/>
          <p:cNvSpPr txBox="true"/>
          <p:nvPr/>
        </p:nvSpPr>
        <p:spPr>
          <a:xfrm rot="0">
            <a:off x="1565323" y="4394144"/>
            <a:ext cx="16408223" cy="6047584"/>
          </a:xfrm>
          <a:prstGeom prst="rect">
            <a:avLst/>
          </a:prstGeom>
        </p:spPr>
        <p:txBody>
          <a:bodyPr anchor="t" rtlCol="false" tIns="0" lIns="0" bIns="0" rIns="0">
            <a:spAutoFit/>
          </a:bodyPr>
          <a:lstStyle/>
          <a:p>
            <a:pPr algn="just">
              <a:lnSpc>
                <a:spcPts val="3718"/>
              </a:lnSpc>
            </a:pPr>
            <a:r>
              <a:rPr lang="en-US" sz="2656" b="true">
                <a:solidFill>
                  <a:srgbClr val="000000"/>
                </a:solidFill>
                <a:latin typeface="Open Sauce Bold"/>
                <a:ea typeface="Open Sauce Bold"/>
                <a:cs typeface="Open Sauce Bold"/>
                <a:sym typeface="Open Sauce Bold"/>
              </a:rPr>
              <a:t>Description </a:t>
            </a:r>
            <a:r>
              <a:rPr lang="en-US" sz="2656">
                <a:solidFill>
                  <a:srgbClr val="000000"/>
                </a:solidFill>
                <a:latin typeface="Open Sauce"/>
                <a:ea typeface="Open Sauce"/>
                <a:cs typeface="Open Sauce"/>
                <a:sym typeface="Open Sauce"/>
              </a:rPr>
              <a:t>:</a:t>
            </a:r>
          </a:p>
          <a:p>
            <a:pPr algn="just" marL="573462" indent="-286731" lvl="1">
              <a:lnSpc>
                <a:spcPts val="3718"/>
              </a:lnSpc>
              <a:buFont typeface="Arial"/>
              <a:buChar char="•"/>
            </a:pPr>
            <a:r>
              <a:rPr lang="en-US" sz="2656">
                <a:solidFill>
                  <a:srgbClr val="000000"/>
                </a:solidFill>
                <a:latin typeface="Open Sauce"/>
                <a:ea typeface="Open Sauce"/>
                <a:cs typeface="Open Sauce"/>
                <a:sym typeface="Open Sauce"/>
              </a:rPr>
              <a:t>Dans un système distribué, les défaillances sont inévitables. Des mécanismes de tolérance aux pannes sont donc essentiels pour éviter les interruptions.</a:t>
            </a:r>
          </a:p>
          <a:p>
            <a:pPr algn="just">
              <a:lnSpc>
                <a:spcPts val="3718"/>
              </a:lnSpc>
            </a:pPr>
          </a:p>
          <a:p>
            <a:pPr algn="just">
              <a:lnSpc>
                <a:spcPts val="3718"/>
              </a:lnSpc>
            </a:pPr>
            <a:r>
              <a:rPr lang="en-US" sz="2656" b="true">
                <a:solidFill>
                  <a:srgbClr val="000000"/>
                </a:solidFill>
                <a:latin typeface="Open Sauce Bold"/>
                <a:ea typeface="Open Sauce Bold"/>
                <a:cs typeface="Open Sauce Bold"/>
                <a:sym typeface="Open Sauce Bold"/>
              </a:rPr>
              <a:t>Techn</a:t>
            </a:r>
            <a:r>
              <a:rPr lang="en-US" sz="2656" b="true">
                <a:solidFill>
                  <a:srgbClr val="000000"/>
                </a:solidFill>
                <a:latin typeface="Open Sauce Bold"/>
                <a:ea typeface="Open Sauce Bold"/>
                <a:cs typeface="Open Sauce Bold"/>
                <a:sym typeface="Open Sauce Bold"/>
              </a:rPr>
              <a:t>iques courantes </a:t>
            </a:r>
            <a:r>
              <a:rPr lang="en-US" sz="2656" b="true">
                <a:solidFill>
                  <a:srgbClr val="000000"/>
                </a:solidFill>
                <a:latin typeface="Open Sauce Bold"/>
                <a:ea typeface="Open Sauce Bold"/>
                <a:cs typeface="Open Sauce Bold"/>
                <a:sym typeface="Open Sauce Bold"/>
              </a:rPr>
              <a:t>:</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Circuit Breaker</a:t>
            </a:r>
            <a:r>
              <a:rPr lang="en-US" sz="2656">
                <a:solidFill>
                  <a:srgbClr val="000000"/>
                </a:solidFill>
                <a:latin typeface="Open Sauce"/>
                <a:ea typeface="Open Sauce"/>
                <a:cs typeface="Open Sauce"/>
                <a:sym typeface="Open Sauce"/>
              </a:rPr>
              <a:t> : Coupe automatiquement les appels à un service défaillant pour éviter d’aggraver la situation.</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Retry Mechanism</a:t>
            </a:r>
            <a:r>
              <a:rPr lang="en-US" sz="2656">
                <a:solidFill>
                  <a:srgbClr val="000000"/>
                </a:solidFill>
                <a:latin typeface="Open Sauce"/>
                <a:ea typeface="Open Sauce"/>
                <a:cs typeface="Open Sauce"/>
                <a:sym typeface="Open Sauce"/>
              </a:rPr>
              <a:t> : Réessaie automatiquement les requêtes après une défaillance.</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Failover </a:t>
            </a:r>
            <a:r>
              <a:rPr lang="en-US" sz="2656">
                <a:solidFill>
                  <a:srgbClr val="000000"/>
                </a:solidFill>
                <a:latin typeface="Open Sauce"/>
                <a:ea typeface="Open Sauce"/>
                <a:cs typeface="Open Sauce"/>
                <a:sym typeface="Open Sauce"/>
              </a:rPr>
              <a:t>: Bascule vers une instance de secours en cas de panne.</a:t>
            </a:r>
          </a:p>
          <a:p>
            <a:pPr algn="just" marL="573462" indent="-286731" lvl="1">
              <a:lnSpc>
                <a:spcPts val="3718"/>
              </a:lnSpc>
              <a:buFont typeface="Arial"/>
              <a:buChar char="•"/>
            </a:pPr>
            <a:r>
              <a:rPr lang="en-US" b="true" sz="2656">
                <a:solidFill>
                  <a:srgbClr val="000000"/>
                </a:solidFill>
                <a:latin typeface="Open Sauce Bold"/>
                <a:ea typeface="Open Sauce Bold"/>
                <a:cs typeface="Open Sauce Bold"/>
                <a:sym typeface="Open Sauce Bold"/>
              </a:rPr>
              <a:t>Timeouts </a:t>
            </a:r>
            <a:r>
              <a:rPr lang="en-US" sz="2656">
                <a:solidFill>
                  <a:srgbClr val="000000"/>
                </a:solidFill>
                <a:latin typeface="Open Sauce"/>
                <a:ea typeface="Open Sauce"/>
                <a:cs typeface="Open Sauce"/>
                <a:sym typeface="Open Sauce"/>
              </a:rPr>
              <a:t>: Définit des délais pour éviter les appels bloquants.</a:t>
            </a:r>
          </a:p>
          <a:p>
            <a:pPr algn="just">
              <a:lnSpc>
                <a:spcPts val="3718"/>
              </a:lnSpc>
            </a:pPr>
          </a:p>
          <a:p>
            <a:pPr algn="just">
              <a:lnSpc>
                <a:spcPts val="3718"/>
              </a:lnSpc>
            </a:pPr>
          </a:p>
          <a:p>
            <a:pPr algn="just">
              <a:lnSpc>
                <a:spcPts val="3718"/>
              </a:lnSpc>
              <a:spcBef>
                <a:spcPct val="0"/>
              </a:spcBef>
            </a:pPr>
          </a:p>
        </p:txBody>
      </p:sp>
      <p:sp>
        <p:nvSpPr>
          <p:cNvPr name="TextBox 8" id="8"/>
          <p:cNvSpPr txBox="true"/>
          <p:nvPr/>
        </p:nvSpPr>
        <p:spPr>
          <a:xfrm rot="0">
            <a:off x="1565323" y="9210675"/>
            <a:ext cx="361533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Outils et bibliothèques :</a:t>
            </a:r>
          </a:p>
        </p:txBody>
      </p:sp>
      <p:sp>
        <p:nvSpPr>
          <p:cNvPr name="TextBox 9" id="9"/>
          <p:cNvSpPr txBox="true"/>
          <p:nvPr/>
        </p:nvSpPr>
        <p:spPr>
          <a:xfrm rot="0">
            <a:off x="1645250" y="9673590"/>
            <a:ext cx="4789408" cy="405765"/>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Open Sauce"/>
                <a:ea typeface="Open Sauce"/>
                <a:cs typeface="Open Sauce"/>
                <a:sym typeface="Open Sauce"/>
              </a:rPr>
              <a:t>Hystrix (Netflix), Resilience4j.</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3626642" y="2871919"/>
            <a:ext cx="11487856" cy="7538906"/>
          </a:xfrm>
          <a:custGeom>
            <a:avLst/>
            <a:gdLst/>
            <a:ahLst/>
            <a:cxnLst/>
            <a:rect r="r" b="b" t="t" l="l"/>
            <a:pathLst>
              <a:path h="7538906" w="11487856">
                <a:moveTo>
                  <a:pt x="0" y="0"/>
                </a:moveTo>
                <a:lnTo>
                  <a:pt x="11487856" y="0"/>
                </a:lnTo>
                <a:lnTo>
                  <a:pt x="11487856" y="7538906"/>
                </a:lnTo>
                <a:lnTo>
                  <a:pt x="0" y="7538906"/>
                </a:lnTo>
                <a:lnTo>
                  <a:pt x="0" y="0"/>
                </a:lnTo>
                <a:close/>
              </a:path>
            </a:pathLst>
          </a:custGeom>
          <a:blipFill>
            <a:blip r:embed="rId2"/>
            <a:stretch>
              <a:fillRect l="0" t="0" r="0" b="0"/>
            </a:stretch>
          </a:blipFill>
        </p:spPr>
      </p:sp>
      <p:sp>
        <p:nvSpPr>
          <p:cNvPr name="TextBox 3" id="3"/>
          <p:cNvSpPr txBox="true"/>
          <p:nvPr/>
        </p:nvSpPr>
        <p:spPr>
          <a:xfrm rot="0">
            <a:off x="1028700" y="2342329"/>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5253330" y="5219700"/>
            <a:ext cx="8505999" cy="4933479"/>
          </a:xfrm>
          <a:custGeom>
            <a:avLst/>
            <a:gdLst/>
            <a:ahLst/>
            <a:cxnLst/>
            <a:rect r="r" b="b" t="t" l="l"/>
            <a:pathLst>
              <a:path h="4933479" w="8505999">
                <a:moveTo>
                  <a:pt x="0" y="0"/>
                </a:moveTo>
                <a:lnTo>
                  <a:pt x="8505999" y="0"/>
                </a:lnTo>
                <a:lnTo>
                  <a:pt x="8505999" y="4933479"/>
                </a:lnTo>
                <a:lnTo>
                  <a:pt x="0" y="4933479"/>
                </a:lnTo>
                <a:lnTo>
                  <a:pt x="0" y="0"/>
                </a:lnTo>
                <a:close/>
              </a:path>
            </a:pathLst>
          </a:custGeom>
          <a:blipFill>
            <a:blip r:embed="rId2"/>
            <a:stretch>
              <a:fillRect l="0" t="0" r="0" b="0"/>
            </a:stretch>
          </a:blipFill>
        </p:spPr>
      </p:sp>
      <p:sp>
        <p:nvSpPr>
          <p:cNvPr name="TextBox 3" id="3"/>
          <p:cNvSpPr txBox="true"/>
          <p:nvPr/>
        </p:nvSpPr>
        <p:spPr>
          <a:xfrm rot="0">
            <a:off x="1028700" y="2852256"/>
            <a:ext cx="16084853" cy="3181985"/>
          </a:xfrm>
          <a:prstGeom prst="rect">
            <a:avLst/>
          </a:prstGeom>
        </p:spPr>
        <p:txBody>
          <a:bodyPr anchor="t" rtlCol="false" tIns="0" lIns="0" bIns="0" rIns="0">
            <a:spAutoFit/>
          </a:bodyPr>
          <a:lstStyle/>
          <a:p>
            <a:pPr algn="just">
              <a:lnSpc>
                <a:spcPts val="3639"/>
              </a:lnSpc>
            </a:pPr>
            <a:r>
              <a:rPr lang="en-US" sz="2599">
                <a:solidFill>
                  <a:srgbClr val="000000"/>
                </a:solidFill>
                <a:latin typeface="Open Sauce"/>
                <a:ea typeface="Open Sauce"/>
                <a:cs typeface="Open Sauce"/>
                <a:sym typeface="Open Sauce"/>
              </a:rPr>
              <a:t>Dans une architecture de microservices, les applications sont décomposées en services indépendants qui communiquent entre eux. Cette décomposition apporte flexibilité et scalabilité, mais introduit également des complexités, notamment en matière de communication inter-services, de gestion de la configuration et de résilience. Spring Cloud adresse ces problématiques en fournissant des solutions intégrées qui simplifient le développement et la maintenance des microservices.</a:t>
            </a:r>
          </a:p>
          <a:p>
            <a:pPr algn="just" marL="0" indent="0" lvl="0">
              <a:lnSpc>
                <a:spcPts val="3639"/>
              </a:lnSpc>
              <a:spcBef>
                <a:spcPct val="0"/>
              </a:spcBef>
            </a:pPr>
          </a:p>
        </p:txBody>
      </p:sp>
      <p:sp>
        <p:nvSpPr>
          <p:cNvPr name="TextBox 4" id="4"/>
          <p:cNvSpPr txBox="true"/>
          <p:nvPr/>
        </p:nvSpPr>
        <p:spPr>
          <a:xfrm rot="0">
            <a:off x="1028700" y="2083588"/>
            <a:ext cx="10569535"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Importance de Spring Cloud dans les architectures microservices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1028700" y="2595924"/>
            <a:ext cx="16439017" cy="1407795"/>
          </a:xfrm>
          <a:prstGeom prst="rect">
            <a:avLst/>
          </a:prstGeom>
        </p:spPr>
        <p:txBody>
          <a:bodyPr anchor="t" rtlCol="false" tIns="0" lIns="0" bIns="0" rIns="0">
            <a:spAutoFit/>
          </a:bodyPr>
          <a:lstStyle/>
          <a:p>
            <a:pPr algn="just">
              <a:lnSpc>
                <a:spcPts val="3779"/>
              </a:lnSpc>
              <a:spcBef>
                <a:spcPct val="0"/>
              </a:spcBef>
            </a:pPr>
            <a:r>
              <a:rPr lang="en-US" sz="2700">
                <a:solidFill>
                  <a:srgbClr val="000000"/>
                </a:solidFill>
                <a:latin typeface="Open Sauce"/>
                <a:ea typeface="Open Sauce"/>
                <a:cs typeface="Open Sauce"/>
                <a:sym typeface="Open Sauce"/>
              </a:rPr>
              <a:t>Spring Cloud est une suite de modules conçue pour faciliter le développement de systèmes distribués et d'architectures basées sur des microservices. Voici une description détaillée de ses principaux composants :</a:t>
            </a:r>
          </a:p>
        </p:txBody>
      </p:sp>
      <p:sp>
        <p:nvSpPr>
          <p:cNvPr name="TextBox 4" id="4"/>
          <p:cNvSpPr txBox="true"/>
          <p:nvPr/>
        </p:nvSpPr>
        <p:spPr>
          <a:xfrm rot="0">
            <a:off x="1028700" y="4518069"/>
            <a:ext cx="17259300" cy="331279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1.</a:t>
            </a:r>
            <a:r>
              <a:rPr lang="en-US" b="true" sz="2699">
                <a:solidFill>
                  <a:srgbClr val="000000"/>
                </a:solidFill>
                <a:latin typeface="Open Sauce Bold"/>
                <a:ea typeface="Open Sauce Bold"/>
                <a:cs typeface="Open Sauce Bold"/>
                <a:sym typeface="Open Sauce Bold"/>
              </a:rPr>
              <a:t>Spring Cloud Config :</a:t>
            </a:r>
          </a:p>
          <a:p>
            <a:pPr algn="l" marL="582928" indent="-291464" lvl="1">
              <a:lnSpc>
                <a:spcPts val="3779"/>
              </a:lnSpc>
              <a:buFont typeface="Arial"/>
              <a:buChar char="•"/>
            </a:pPr>
            <a:r>
              <a:rPr lang="en-US" sz="2699">
                <a:solidFill>
                  <a:srgbClr val="000000"/>
                </a:solidFill>
                <a:latin typeface="Open Sauce"/>
                <a:ea typeface="Open Sauce"/>
                <a:cs typeface="Open Sauce"/>
                <a:sym typeface="Open Sauce"/>
              </a:rPr>
              <a:t>Description : Fournit une gestion centralisée et versionnée des configurations pour les applications distribuées.</a:t>
            </a:r>
          </a:p>
          <a:p>
            <a:pPr algn="l" marL="582928" indent="-291464" lvl="1">
              <a:lnSpc>
                <a:spcPts val="3779"/>
              </a:lnSpc>
              <a:buFont typeface="Arial"/>
              <a:buChar char="•"/>
            </a:pPr>
            <a:r>
              <a:rPr lang="en-US" sz="2699">
                <a:solidFill>
                  <a:srgbClr val="000000"/>
                </a:solidFill>
                <a:latin typeface="Open Sauce"/>
                <a:ea typeface="Open Sauce"/>
                <a:cs typeface="Open Sauce"/>
                <a:sym typeface="Open Sauce"/>
              </a:rPr>
              <a:t>Fonctionnalités: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Stockage des configurations dans des dépôts Git ou des systèmes de fichiers.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Mise à jour dynamique des configurations sans redéploiement des services.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Support de profils pour différentes environnements (développement, production, etc.).</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913449" y="2907909"/>
            <a:ext cx="17259300" cy="378904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Spring Cloud Netflix Eureka :</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Description : </a:t>
            </a:r>
            <a:r>
              <a:rPr lang="en-US" sz="2699">
                <a:solidFill>
                  <a:srgbClr val="000000"/>
                </a:solidFill>
                <a:latin typeface="Open Sauce"/>
                <a:ea typeface="Open Sauce"/>
                <a:cs typeface="Open Sauce"/>
                <a:sym typeface="Open Sauce"/>
              </a:rPr>
              <a:t>Implémente un service de découverte permettant aux microservices de s'enregistrer et de découvrir dynamiquement d'autres services.</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Fonctionnalités :</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Enregistrement automatique des services au démarrage.</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Détection des instances de services disponibles pour l'équilibrage de charge.</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Ges</a:t>
            </a:r>
            <a:r>
              <a:rPr lang="en-US" sz="2699">
                <a:solidFill>
                  <a:srgbClr val="000000"/>
                </a:solidFill>
                <a:latin typeface="Open Sauce"/>
                <a:ea typeface="Open Sauce"/>
                <a:cs typeface="Open Sauce"/>
                <a:sym typeface="Open Sauce"/>
              </a:rPr>
              <a:t>tion de la tolérance aux pannes en surveillant l'état des services.</a:t>
            </a:r>
          </a:p>
          <a:p>
            <a:pPr algn="l">
              <a:lnSpc>
                <a:spcPts val="37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139198" y="9077734"/>
            <a:ext cx="7315200" cy="744820"/>
          </a:xfrm>
          <a:custGeom>
            <a:avLst/>
            <a:gdLst/>
            <a:ahLst/>
            <a:cxnLst/>
            <a:rect r="r" b="b" t="t" l="l"/>
            <a:pathLst>
              <a:path h="744820" w="7315200">
                <a:moveTo>
                  <a:pt x="0" y="0"/>
                </a:moveTo>
                <a:lnTo>
                  <a:pt x="7315200" y="0"/>
                </a:lnTo>
                <a:lnTo>
                  <a:pt x="7315200" y="744820"/>
                </a:lnTo>
                <a:lnTo>
                  <a:pt x="0" y="744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26342" y="2136529"/>
            <a:ext cx="3466940" cy="744820"/>
          </a:xfrm>
          <a:custGeom>
            <a:avLst/>
            <a:gdLst/>
            <a:ahLst/>
            <a:cxnLst/>
            <a:rect r="r" b="b" t="t" l="l"/>
            <a:pathLst>
              <a:path h="744820" w="3466940">
                <a:moveTo>
                  <a:pt x="0" y="0"/>
                </a:moveTo>
                <a:lnTo>
                  <a:pt x="3466940" y="0"/>
                </a:lnTo>
                <a:lnTo>
                  <a:pt x="3466940" y="744820"/>
                </a:lnTo>
                <a:lnTo>
                  <a:pt x="0" y="744820"/>
                </a:lnTo>
                <a:lnTo>
                  <a:pt x="0" y="0"/>
                </a:lnTo>
                <a:close/>
              </a:path>
            </a:pathLst>
          </a:custGeom>
          <a:blipFill>
            <a:blip r:embed="rId2">
              <a:extLst>
                <a:ext uri="{96DAC541-7B7A-43D3-8B79-37D633B846F1}">
                  <asvg:svgBlip xmlns:asvg="http://schemas.microsoft.com/office/drawing/2016/SVG/main" r:embed="rId3"/>
                </a:ext>
              </a:extLst>
            </a:blip>
            <a:stretch>
              <a:fillRect l="0" t="0" r="-110998" b="0"/>
            </a:stretch>
          </a:blipFill>
        </p:spPr>
      </p:sp>
      <p:sp>
        <p:nvSpPr>
          <p:cNvPr name="Freeform 4" id="4"/>
          <p:cNvSpPr/>
          <p:nvPr/>
        </p:nvSpPr>
        <p:spPr>
          <a:xfrm flipH="false" flipV="false" rot="0">
            <a:off x="15626575" y="1938463"/>
            <a:ext cx="2405412" cy="2276121"/>
          </a:xfrm>
          <a:custGeom>
            <a:avLst/>
            <a:gdLst/>
            <a:ahLst/>
            <a:cxnLst/>
            <a:rect r="r" b="b" t="t" l="l"/>
            <a:pathLst>
              <a:path h="2276121" w="2405412">
                <a:moveTo>
                  <a:pt x="0" y="0"/>
                </a:moveTo>
                <a:lnTo>
                  <a:pt x="2405412" y="0"/>
                </a:lnTo>
                <a:lnTo>
                  <a:pt x="2405412" y="2276121"/>
                </a:lnTo>
                <a:lnTo>
                  <a:pt x="0" y="22761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35745" y="4247714"/>
            <a:ext cx="5390741" cy="3571366"/>
          </a:xfrm>
          <a:custGeom>
            <a:avLst/>
            <a:gdLst/>
            <a:ahLst/>
            <a:cxnLst/>
            <a:rect r="r" b="b" t="t" l="l"/>
            <a:pathLst>
              <a:path h="3571366" w="5390741">
                <a:moveTo>
                  <a:pt x="0" y="0"/>
                </a:moveTo>
                <a:lnTo>
                  <a:pt x="5390741" y="0"/>
                </a:lnTo>
                <a:lnTo>
                  <a:pt x="5390741" y="3571366"/>
                </a:lnTo>
                <a:lnTo>
                  <a:pt x="0" y="3571366"/>
                </a:lnTo>
                <a:lnTo>
                  <a:pt x="0" y="0"/>
                </a:lnTo>
                <a:close/>
              </a:path>
            </a:pathLst>
          </a:custGeom>
          <a:blipFill>
            <a:blip r:embed="rId6"/>
            <a:stretch>
              <a:fillRect l="0" t="0" r="0" b="0"/>
            </a:stretch>
          </a:blipFill>
        </p:spPr>
      </p:sp>
      <p:sp>
        <p:nvSpPr>
          <p:cNvPr name="TextBox 6" id="6"/>
          <p:cNvSpPr txBox="true"/>
          <p:nvPr/>
        </p:nvSpPr>
        <p:spPr>
          <a:xfrm rot="0">
            <a:off x="1197939" y="1863352"/>
            <a:ext cx="7256459" cy="1695450"/>
          </a:xfrm>
          <a:prstGeom prst="rect">
            <a:avLst/>
          </a:prstGeom>
        </p:spPr>
        <p:txBody>
          <a:bodyPr anchor="t" rtlCol="false" tIns="0" lIns="0" bIns="0" rIns="0">
            <a:spAutoFit/>
          </a:bodyPr>
          <a:lstStyle/>
          <a:p>
            <a:pPr algn="l" marL="0" indent="0" lvl="0">
              <a:lnSpc>
                <a:spcPts val="13374"/>
              </a:lnSpc>
              <a:spcBef>
                <a:spcPct val="0"/>
              </a:spcBef>
            </a:pPr>
            <a:r>
              <a:rPr lang="en-US" sz="11145">
                <a:solidFill>
                  <a:srgbClr val="000000"/>
                </a:solidFill>
                <a:latin typeface="Oswald"/>
                <a:ea typeface="Oswald"/>
                <a:cs typeface="Oswald"/>
                <a:sym typeface="Oswald"/>
              </a:rPr>
              <a:t>Spring Cloud</a:t>
            </a:r>
          </a:p>
        </p:txBody>
      </p:sp>
      <p:sp>
        <p:nvSpPr>
          <p:cNvPr name="TextBox 7" id="7"/>
          <p:cNvSpPr txBox="true"/>
          <p:nvPr/>
        </p:nvSpPr>
        <p:spPr>
          <a:xfrm rot="0">
            <a:off x="1197939" y="3920752"/>
            <a:ext cx="8430142" cy="4177665"/>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00000"/>
                </a:solidFill>
                <a:latin typeface="Open Sauce"/>
                <a:ea typeface="Open Sauce"/>
                <a:cs typeface="Open Sauce"/>
                <a:sym typeface="Open Sauce"/>
              </a:rPr>
              <a:t>Spring Cloud est une extension du framework Spring conçue pour faciliter </a:t>
            </a:r>
            <a:r>
              <a:rPr lang="en-US" sz="2400" b="true">
                <a:solidFill>
                  <a:srgbClr val="000000"/>
                </a:solidFill>
                <a:latin typeface="Open Sauce Bold"/>
                <a:ea typeface="Open Sauce Bold"/>
                <a:cs typeface="Open Sauce Bold"/>
                <a:sym typeface="Open Sauce Bold"/>
              </a:rPr>
              <a:t>le développement de systèmes distribués et d'architectures basées sur des microservices</a:t>
            </a:r>
            <a:r>
              <a:rPr lang="en-US" sz="2400">
                <a:solidFill>
                  <a:srgbClr val="000000"/>
                </a:solidFill>
                <a:latin typeface="Open Sauce"/>
                <a:ea typeface="Open Sauce"/>
                <a:cs typeface="Open Sauce"/>
                <a:sym typeface="Open Sauce"/>
              </a:rPr>
              <a:t>. Il offre un ensemble d'outils et de bibliothèques permettant de gérer efficacement les défis inhérents aux environnements distribués, tels que la configuration centralisée, la découverte de services, l'équilibrage de charge et la tolérance aux pannes.</a:t>
            </a:r>
          </a:p>
          <a:p>
            <a:pPr algn="l" marL="0" indent="0" lvl="0">
              <a:lnSpc>
                <a:spcPts val="335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913449" y="2907909"/>
            <a:ext cx="17374551" cy="426529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Spring Cloud Gateway :</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Description : </a:t>
            </a:r>
            <a:r>
              <a:rPr lang="en-US" sz="2699">
                <a:solidFill>
                  <a:srgbClr val="000000"/>
                </a:solidFill>
                <a:latin typeface="Open Sauce"/>
                <a:ea typeface="Open Sauce"/>
                <a:cs typeface="Open Sauce"/>
                <a:sym typeface="Open Sauce"/>
              </a:rPr>
              <a:t>Fournit une passerelle API pour le routage des requêtes vers les microservices appropriés.</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Fonctionnalités :</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Routage basé sur des prédicats (URI, en-têtes, méthodes HTTP, etc.).</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Filtrage des requêtes pour des fonctionnalités comme l'authentification, la journalisation et la modification des en-têtes.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Support de l'équilibrage de charge </a:t>
            </a:r>
            <a:r>
              <a:rPr lang="en-US" sz="2699">
                <a:solidFill>
                  <a:srgbClr val="000000"/>
                </a:solidFill>
                <a:latin typeface="Open Sauce"/>
                <a:ea typeface="Open Sauce"/>
                <a:cs typeface="Open Sauce"/>
                <a:sym typeface="Open Sauce"/>
              </a:rPr>
              <a:t>e</a:t>
            </a:r>
            <a:r>
              <a:rPr lang="en-US" sz="2699">
                <a:solidFill>
                  <a:srgbClr val="000000"/>
                </a:solidFill>
                <a:latin typeface="Open Sauce"/>
                <a:ea typeface="Open Sauce"/>
                <a:cs typeface="Open Sauce"/>
                <a:sym typeface="Open Sauce"/>
              </a:rPr>
              <a:t>t des circuits de secours (circuit breakers).</a:t>
            </a:r>
          </a:p>
          <a:p>
            <a:pPr algn="l">
              <a:lnSpc>
                <a:spcPts val="3779"/>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913449" y="2907909"/>
            <a:ext cx="17274064" cy="331279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Spring Cloud Circuit Breaker :</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Description : </a:t>
            </a:r>
            <a:r>
              <a:rPr lang="en-US" sz="2699">
                <a:solidFill>
                  <a:srgbClr val="000000"/>
                </a:solidFill>
                <a:latin typeface="Open Sauce"/>
                <a:ea typeface="Open Sauce"/>
                <a:cs typeface="Open Sauce"/>
                <a:sym typeface="Open Sauce"/>
              </a:rPr>
              <a:t>Fournit des mécanismes de tolérance aux pannes pour les appels entre microservices.</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Fonctionnalités :</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Implémentation de modèles de disjoncteurs pour éviter les appels vers des services défaillants.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Intégration avec des bibliothèques comme Resilience4j pour la résilience.</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Gestion des retours en cas d'échec (fallback) pour assurer la continuité du service.</a:t>
            </a:r>
          </a:p>
          <a:p>
            <a:pPr algn="l">
              <a:lnSpc>
                <a:spcPts val="3779"/>
              </a:lnSpc>
            </a:pP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913449" y="2907909"/>
            <a:ext cx="17274064" cy="331279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Spring Cloud Circuit Breaker :</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Description : </a:t>
            </a:r>
            <a:r>
              <a:rPr lang="en-US" sz="2699">
                <a:solidFill>
                  <a:srgbClr val="000000"/>
                </a:solidFill>
                <a:latin typeface="Open Sauce"/>
                <a:ea typeface="Open Sauce"/>
                <a:cs typeface="Open Sauce"/>
                <a:sym typeface="Open Sauce"/>
              </a:rPr>
              <a:t>Fournit des mécanismes de tolérance aux pannes pour les appels entre microservices.</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Fonctionnalités :</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Implémentation de modèles de disjoncteurs pour éviter les appels vers des services défaillants.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Intégration avec des bibliothèques comme Resilience4j pour la résilience.</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Gestion des retours en cas d'échec (fallback) pour assurer la continuité du service.</a:t>
            </a:r>
          </a:p>
          <a:p>
            <a:pPr algn="l">
              <a:lnSpc>
                <a:spcPts val="377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971284"/>
            <a:ext cx="471178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Composant de </a:t>
            </a:r>
            <a:r>
              <a:rPr lang="en-US" b="true" sz="2499">
                <a:solidFill>
                  <a:srgbClr val="000000"/>
                </a:solidFill>
                <a:latin typeface="Open Sauce Bold"/>
                <a:ea typeface="Open Sauce Bold"/>
                <a:cs typeface="Open Sauce Bold"/>
                <a:sym typeface="Open Sauce Bold"/>
              </a:rPr>
              <a:t> Spring Cloud :</a:t>
            </a:r>
          </a:p>
        </p:txBody>
      </p:sp>
      <p:sp>
        <p:nvSpPr>
          <p:cNvPr name="TextBox 3" id="3"/>
          <p:cNvSpPr txBox="true"/>
          <p:nvPr/>
        </p:nvSpPr>
        <p:spPr>
          <a:xfrm rot="0">
            <a:off x="913449" y="3177440"/>
            <a:ext cx="17374551" cy="3789045"/>
          </a:xfrm>
          <a:prstGeom prst="rect">
            <a:avLst/>
          </a:prstGeom>
        </p:spPr>
        <p:txBody>
          <a:bodyPr anchor="t" rtlCol="false" tIns="0" lIns="0" bIns="0" rIns="0">
            <a:spAutoFit/>
          </a:bodyPr>
          <a:lstStyle/>
          <a:p>
            <a:pPr algn="l">
              <a:lnSpc>
                <a:spcPts val="3779"/>
              </a:lnSpc>
              <a:spcBef>
                <a:spcPct val="0"/>
              </a:spcBef>
            </a:pPr>
            <a:r>
              <a:rPr lang="en-US" b="true" sz="2699">
                <a:solidFill>
                  <a:srgbClr val="000000"/>
                </a:solidFill>
                <a:latin typeface="Open Sauce Bold"/>
                <a:ea typeface="Open Sauce Bold"/>
                <a:cs typeface="Open Sauce Bold"/>
                <a:sym typeface="Open Sauce Bold"/>
              </a:rPr>
              <a:t>Spring Cloud Security :</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Description : </a:t>
            </a:r>
            <a:r>
              <a:rPr lang="en-US" sz="2699">
                <a:solidFill>
                  <a:srgbClr val="000000"/>
                </a:solidFill>
                <a:latin typeface="Open Sauce"/>
                <a:ea typeface="Open Sauce"/>
                <a:cs typeface="Open Sauce"/>
                <a:sym typeface="Open Sauce"/>
              </a:rPr>
              <a:t>Fournit des solutions pour sécuriser les microservices, notamment en gérant l'authentification et l'autorisation.</a:t>
            </a:r>
          </a:p>
          <a:p>
            <a:pPr algn="l"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Fonctionnalités :</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Intégration avec OAuth2 pour la délégation d'autorisation.</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Support des jetons JWT pour l'authentification stateless.</a:t>
            </a:r>
          </a:p>
          <a:p>
            <a:pPr algn="l" marL="1165857" indent="-388619" lvl="2">
              <a:lnSpc>
                <a:spcPts val="3779"/>
              </a:lnSpc>
              <a:buFont typeface="Arial"/>
              <a:buChar char="⚬"/>
            </a:pPr>
            <a:r>
              <a:rPr lang="en-US" sz="2699">
                <a:solidFill>
                  <a:srgbClr val="000000"/>
                </a:solidFill>
                <a:latin typeface="Open Sauce"/>
                <a:ea typeface="Open Sauce"/>
                <a:cs typeface="Open Sauce"/>
                <a:sym typeface="Open Sauce"/>
              </a:rPr>
              <a:t>Protection des endpoints et des communications inter-services.</a:t>
            </a:r>
          </a:p>
          <a:p>
            <a:pPr algn="l">
              <a:lnSpc>
                <a:spcPts val="377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9734588" y="3568746"/>
            <a:ext cx="7255180" cy="6055430"/>
          </a:xfrm>
          <a:custGeom>
            <a:avLst/>
            <a:gdLst/>
            <a:ahLst/>
            <a:cxnLst/>
            <a:rect r="r" b="b" t="t" l="l"/>
            <a:pathLst>
              <a:path h="6055430" w="7255180">
                <a:moveTo>
                  <a:pt x="0" y="0"/>
                </a:moveTo>
                <a:lnTo>
                  <a:pt x="7255180" y="0"/>
                </a:lnTo>
                <a:lnTo>
                  <a:pt x="7255180" y="6055431"/>
                </a:lnTo>
                <a:lnTo>
                  <a:pt x="0" y="6055431"/>
                </a:lnTo>
                <a:lnTo>
                  <a:pt x="0" y="0"/>
                </a:lnTo>
                <a:close/>
              </a:path>
            </a:pathLst>
          </a:custGeom>
          <a:blipFill>
            <a:blip r:embed="rId2"/>
            <a:stretch>
              <a:fillRect l="0" t="0" r="0" b="0"/>
            </a:stretch>
          </a:blipFill>
        </p:spPr>
      </p:sp>
      <p:sp>
        <p:nvSpPr>
          <p:cNvPr name="TextBox 3" id="3"/>
          <p:cNvSpPr txBox="true"/>
          <p:nvPr/>
        </p:nvSpPr>
        <p:spPr>
          <a:xfrm rot="0">
            <a:off x="1028700" y="1879714"/>
            <a:ext cx="15243216" cy="1695450"/>
          </a:xfrm>
          <a:prstGeom prst="rect">
            <a:avLst/>
          </a:prstGeom>
        </p:spPr>
        <p:txBody>
          <a:bodyPr anchor="t" rtlCol="false" tIns="0" lIns="0" bIns="0" rIns="0">
            <a:spAutoFit/>
          </a:bodyPr>
          <a:lstStyle/>
          <a:p>
            <a:pPr algn="l" marL="0" indent="0" lvl="0">
              <a:lnSpc>
                <a:spcPts val="13374"/>
              </a:lnSpc>
              <a:spcBef>
                <a:spcPct val="0"/>
              </a:spcBef>
            </a:pPr>
            <a:r>
              <a:rPr lang="en-US" sz="11145">
                <a:solidFill>
                  <a:srgbClr val="000000"/>
                </a:solidFill>
                <a:latin typeface="Oswald"/>
                <a:ea typeface="Oswald"/>
                <a:cs typeface="Oswald"/>
                <a:sym typeface="Oswald"/>
              </a:rPr>
              <a:t>Partie Pratique</a:t>
            </a:r>
          </a:p>
        </p:txBody>
      </p:sp>
      <p:sp>
        <p:nvSpPr>
          <p:cNvPr name="TextBox 4" id="4"/>
          <p:cNvSpPr txBox="true"/>
          <p:nvPr/>
        </p:nvSpPr>
        <p:spPr>
          <a:xfrm rot="0">
            <a:off x="1028700" y="3951406"/>
            <a:ext cx="7956489" cy="5242486"/>
          </a:xfrm>
          <a:prstGeom prst="rect">
            <a:avLst/>
          </a:prstGeom>
        </p:spPr>
        <p:txBody>
          <a:bodyPr anchor="t" rtlCol="false" tIns="0" lIns="0" bIns="0" rIns="0">
            <a:spAutoFit/>
          </a:bodyPr>
          <a:lstStyle/>
          <a:p>
            <a:pPr algn="just">
              <a:lnSpc>
                <a:spcPts val="3469"/>
              </a:lnSpc>
            </a:pPr>
            <a:r>
              <a:rPr lang="en-US" sz="2477">
                <a:solidFill>
                  <a:srgbClr val="000000"/>
                </a:solidFill>
                <a:latin typeface="Open Sauce"/>
                <a:ea typeface="Open Sauce"/>
                <a:cs typeface="Open Sauce"/>
                <a:sym typeface="Open Sauce"/>
              </a:rPr>
              <a:t>L’objectif est de développer une application basée sur une architecture de microservices pour gérer les commandes (Orders), les clients (Customers) et les produits (Products). </a:t>
            </a:r>
          </a:p>
          <a:p>
            <a:pPr algn="just">
              <a:lnSpc>
                <a:spcPts val="3469"/>
              </a:lnSpc>
            </a:pPr>
            <a:r>
              <a:rPr lang="en-US" sz="2477">
                <a:solidFill>
                  <a:srgbClr val="000000"/>
                </a:solidFill>
                <a:latin typeface="Open Sauce"/>
                <a:ea typeface="Open Sauce"/>
                <a:cs typeface="Open Sauce"/>
                <a:sym typeface="Open Sauce"/>
              </a:rPr>
              <a:t>Chaque service sera développé avec Spring Boot, et les données seront persistées dans une base MySQL. Les services communiqueront via des APIs REST. Une API Gateway sera utilisée comme point d’entrée unique, et les outils de service discovery et de configuration centralisée permettront une meilleure gestion des services.</a:t>
            </a:r>
          </a:p>
          <a:p>
            <a:pPr algn="just" marL="0" indent="0" lvl="0">
              <a:lnSpc>
                <a:spcPts val="346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1028700" y="1879714"/>
            <a:ext cx="15243216" cy="1695450"/>
          </a:xfrm>
          <a:prstGeom prst="rect">
            <a:avLst/>
          </a:prstGeom>
        </p:spPr>
        <p:txBody>
          <a:bodyPr anchor="t" rtlCol="false" tIns="0" lIns="0" bIns="0" rIns="0">
            <a:spAutoFit/>
          </a:bodyPr>
          <a:lstStyle/>
          <a:p>
            <a:pPr algn="l" marL="0" indent="0" lvl="0">
              <a:lnSpc>
                <a:spcPts val="13374"/>
              </a:lnSpc>
              <a:spcBef>
                <a:spcPct val="0"/>
              </a:spcBef>
            </a:pPr>
            <a:r>
              <a:rPr lang="en-US" sz="11145">
                <a:solidFill>
                  <a:srgbClr val="000000"/>
                </a:solidFill>
                <a:latin typeface="Oswald"/>
                <a:ea typeface="Oswald"/>
                <a:cs typeface="Oswald"/>
                <a:sym typeface="Oswald"/>
              </a:rPr>
              <a:t>Partie Pratique</a:t>
            </a:r>
          </a:p>
        </p:txBody>
      </p:sp>
      <p:sp>
        <p:nvSpPr>
          <p:cNvPr name="TextBox 3" id="3"/>
          <p:cNvSpPr txBox="true"/>
          <p:nvPr/>
        </p:nvSpPr>
        <p:spPr>
          <a:xfrm rot="0">
            <a:off x="1028700" y="3951406"/>
            <a:ext cx="12037717" cy="5015865"/>
          </a:xfrm>
          <a:prstGeom prst="rect">
            <a:avLst/>
          </a:prstGeom>
        </p:spPr>
        <p:txBody>
          <a:bodyPr anchor="t" rtlCol="false" tIns="0" lIns="0" bIns="0" rIns="0">
            <a:spAutoFit/>
          </a:bodyPr>
          <a:lstStyle/>
          <a:p>
            <a:pPr algn="l">
              <a:lnSpc>
                <a:spcPts val="3359"/>
              </a:lnSpc>
            </a:pPr>
            <a:r>
              <a:rPr lang="en-US" sz="2400">
                <a:solidFill>
                  <a:srgbClr val="000000"/>
                </a:solidFill>
                <a:latin typeface="Open Sauce"/>
                <a:ea typeface="Open Sauce"/>
                <a:cs typeface="Open Sauce"/>
                <a:sym typeface="Open Sauce"/>
              </a:rPr>
              <a:t>Les outils utilisés</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Spring Boot : Framework principal pour le développement des microservices.</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MySQL : Base de données relationnelle pour stocker les données de chaque service.</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Spring Cloud Gateway : Pour gérer les requêtes entre les clients et l</a:t>
            </a:r>
            <a:r>
              <a:rPr lang="en-US" sz="2400">
                <a:solidFill>
                  <a:srgbClr val="000000"/>
                </a:solidFill>
                <a:latin typeface="Open Sauce"/>
                <a:ea typeface="Open Sauce"/>
                <a:cs typeface="Open Sauce"/>
                <a:sym typeface="Open Sauce"/>
              </a:rPr>
              <a:t>es services.</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Spring Boot Actuator : Pour la surveillance des services.</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Spring Cloud Eureka : Pour la découverte des services (Service Discovery).</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Spring Cloud Config : Pour gérer la configuration centralisée des microservices.</a:t>
            </a:r>
          </a:p>
          <a:p>
            <a:pPr algn="l" marL="518160" indent="-259080" lvl="1">
              <a:lnSpc>
                <a:spcPts val="3359"/>
              </a:lnSpc>
              <a:buAutoNum type="arabicPeriod" startAt="1"/>
            </a:pPr>
            <a:r>
              <a:rPr lang="en-US" sz="2400">
                <a:solidFill>
                  <a:srgbClr val="000000"/>
                </a:solidFill>
                <a:latin typeface="Open Sauce"/>
                <a:ea typeface="Open Sauce"/>
                <a:cs typeface="Open Sauce"/>
                <a:sym typeface="Open Sauce"/>
              </a:rPr>
              <a:t>Postman : Pour tester les APIs REST.</a:t>
            </a:r>
          </a:p>
          <a:p>
            <a:pPr algn="l" marL="0" indent="0" lvl="0">
              <a:lnSpc>
                <a:spcPts val="335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759096"/>
            <a:ext cx="15025030" cy="3681132"/>
          </a:xfrm>
          <a:custGeom>
            <a:avLst/>
            <a:gdLst/>
            <a:ahLst/>
            <a:cxnLst/>
            <a:rect r="r" b="b" t="t" l="l"/>
            <a:pathLst>
              <a:path h="3681132" w="15025030">
                <a:moveTo>
                  <a:pt x="0" y="0"/>
                </a:moveTo>
                <a:lnTo>
                  <a:pt x="15025030" y="0"/>
                </a:lnTo>
                <a:lnTo>
                  <a:pt x="15025030" y="3681132"/>
                </a:lnTo>
                <a:lnTo>
                  <a:pt x="0" y="3681132"/>
                </a:lnTo>
                <a:lnTo>
                  <a:pt x="0" y="0"/>
                </a:lnTo>
                <a:close/>
              </a:path>
            </a:pathLst>
          </a:custGeom>
          <a:blipFill>
            <a:blip r:embed="rId2"/>
            <a:stretch>
              <a:fillRect l="0" t="0" r="0" b="0"/>
            </a:stretch>
          </a:blipFill>
        </p:spPr>
      </p:sp>
      <p:sp>
        <p:nvSpPr>
          <p:cNvPr name="TextBox 3" id="3"/>
          <p:cNvSpPr txBox="true"/>
          <p:nvPr/>
        </p:nvSpPr>
        <p:spPr>
          <a:xfrm rot="0">
            <a:off x="1028700" y="1879714"/>
            <a:ext cx="15243216" cy="1695450"/>
          </a:xfrm>
          <a:prstGeom prst="rect">
            <a:avLst/>
          </a:prstGeom>
        </p:spPr>
        <p:txBody>
          <a:bodyPr anchor="t" rtlCol="false" tIns="0" lIns="0" bIns="0" rIns="0">
            <a:spAutoFit/>
          </a:bodyPr>
          <a:lstStyle/>
          <a:p>
            <a:pPr algn="l" marL="0" indent="0" lvl="0">
              <a:lnSpc>
                <a:spcPts val="13374"/>
              </a:lnSpc>
              <a:spcBef>
                <a:spcPct val="0"/>
              </a:spcBef>
            </a:pPr>
            <a:r>
              <a:rPr lang="en-US" sz="11145">
                <a:solidFill>
                  <a:srgbClr val="000000"/>
                </a:solidFill>
                <a:latin typeface="Oswald"/>
                <a:ea typeface="Oswald"/>
                <a:cs typeface="Oswald"/>
                <a:sym typeface="Oswald"/>
              </a:rPr>
              <a:t>Partie Pratique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181588" y="4055804"/>
            <a:ext cx="6819367" cy="6231196"/>
          </a:xfrm>
          <a:custGeom>
            <a:avLst/>
            <a:gdLst/>
            <a:ahLst/>
            <a:cxnLst/>
            <a:rect r="r" b="b" t="t" l="l"/>
            <a:pathLst>
              <a:path h="6231196" w="6819367">
                <a:moveTo>
                  <a:pt x="0" y="0"/>
                </a:moveTo>
                <a:lnTo>
                  <a:pt x="6819367" y="0"/>
                </a:lnTo>
                <a:lnTo>
                  <a:pt x="6819367" y="6231196"/>
                </a:lnTo>
                <a:lnTo>
                  <a:pt x="0" y="6231196"/>
                </a:lnTo>
                <a:lnTo>
                  <a:pt x="0" y="0"/>
                </a:lnTo>
                <a:close/>
              </a:path>
            </a:pathLst>
          </a:custGeom>
          <a:blipFill>
            <a:blip r:embed="rId2"/>
            <a:stretch>
              <a:fillRect l="0" t="0" r="0" b="0"/>
            </a:stretch>
          </a:blipFill>
        </p:spPr>
      </p:sp>
      <p:sp>
        <p:nvSpPr>
          <p:cNvPr name="Freeform 3" id="3"/>
          <p:cNvSpPr/>
          <p:nvPr/>
        </p:nvSpPr>
        <p:spPr>
          <a:xfrm flipH="false" flipV="false" rot="0">
            <a:off x="1163789" y="4061444"/>
            <a:ext cx="6841270" cy="6225556"/>
          </a:xfrm>
          <a:custGeom>
            <a:avLst/>
            <a:gdLst/>
            <a:ahLst/>
            <a:cxnLst/>
            <a:rect r="r" b="b" t="t" l="l"/>
            <a:pathLst>
              <a:path h="6225556" w="6841270">
                <a:moveTo>
                  <a:pt x="0" y="0"/>
                </a:moveTo>
                <a:lnTo>
                  <a:pt x="6841270" y="0"/>
                </a:lnTo>
                <a:lnTo>
                  <a:pt x="6841270" y="6225556"/>
                </a:lnTo>
                <a:lnTo>
                  <a:pt x="0" y="6225556"/>
                </a:lnTo>
                <a:lnTo>
                  <a:pt x="0" y="0"/>
                </a:lnTo>
                <a:close/>
              </a:path>
            </a:pathLst>
          </a:custGeom>
          <a:blipFill>
            <a:blip r:embed="rId3"/>
            <a:stretch>
              <a:fillRect l="0" t="0" r="0" b="0"/>
            </a:stretch>
          </a:blipFill>
        </p:spPr>
      </p:sp>
      <p:sp>
        <p:nvSpPr>
          <p:cNvPr name="TextBox 4" id="4"/>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5" id="5"/>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6" id="6"/>
          <p:cNvSpPr txBox="true"/>
          <p:nvPr/>
        </p:nvSpPr>
        <p:spPr>
          <a:xfrm rot="0">
            <a:off x="11842600" y="3617809"/>
            <a:ext cx="3497342"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Ajoutez la dépendance </a:t>
            </a:r>
          </a:p>
        </p:txBody>
      </p:sp>
      <p:sp>
        <p:nvSpPr>
          <p:cNvPr name="TextBox 7" id="7"/>
          <p:cNvSpPr txBox="true"/>
          <p:nvPr/>
        </p:nvSpPr>
        <p:spPr>
          <a:xfrm rot="0">
            <a:off x="1144858" y="3598759"/>
            <a:ext cx="5894904"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Créer un nouveau projet : config-service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2604326" y="4359057"/>
            <a:ext cx="12759703" cy="2392444"/>
          </a:xfrm>
          <a:custGeom>
            <a:avLst/>
            <a:gdLst/>
            <a:ahLst/>
            <a:cxnLst/>
            <a:rect r="r" b="b" t="t" l="l"/>
            <a:pathLst>
              <a:path h="2392444" w="12759703">
                <a:moveTo>
                  <a:pt x="0" y="0"/>
                </a:moveTo>
                <a:lnTo>
                  <a:pt x="12759703" y="0"/>
                </a:lnTo>
                <a:lnTo>
                  <a:pt x="12759703" y="2392444"/>
                </a:lnTo>
                <a:lnTo>
                  <a:pt x="0" y="2392444"/>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4" id="4"/>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5" id="5"/>
          <p:cNvSpPr txBox="true"/>
          <p:nvPr/>
        </p:nvSpPr>
        <p:spPr>
          <a:xfrm rot="0">
            <a:off x="1163789" y="3498631"/>
            <a:ext cx="2881074"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utiliser l’annotation </a:t>
            </a:r>
          </a:p>
        </p:txBody>
      </p:sp>
      <p:sp>
        <p:nvSpPr>
          <p:cNvPr name="TextBox 6" id="6"/>
          <p:cNvSpPr txBox="true"/>
          <p:nvPr/>
        </p:nvSpPr>
        <p:spPr>
          <a:xfrm rot="0">
            <a:off x="4284119" y="3498631"/>
            <a:ext cx="3501509" cy="860425"/>
          </a:xfrm>
          <a:prstGeom prst="rect">
            <a:avLst/>
          </a:prstGeom>
        </p:spPr>
        <p:txBody>
          <a:bodyPr anchor="t" rtlCol="false" tIns="0" lIns="0" bIns="0" rIns="0">
            <a:spAutoFit/>
          </a:bodyPr>
          <a:lstStyle/>
          <a:p>
            <a:pPr algn="ctr">
              <a:lnSpc>
                <a:spcPts val="3499"/>
              </a:lnSpc>
            </a:pPr>
            <a:r>
              <a:rPr lang="en-US" sz="2499" b="true">
                <a:solidFill>
                  <a:srgbClr val="F4F3FF"/>
                </a:solidFill>
                <a:latin typeface="Open Sauce Bold"/>
                <a:ea typeface="Open Sauce Bold"/>
                <a:cs typeface="Open Sauce Bold"/>
                <a:sym typeface="Open Sauce Bold"/>
              </a:rPr>
              <a:t>@EnableConfigServer</a:t>
            </a:r>
          </a:p>
          <a:p>
            <a:pPr algn="ctr">
              <a:lnSpc>
                <a:spcPts val="34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3860" y="4332077"/>
            <a:ext cx="7582168" cy="5542364"/>
          </a:xfrm>
          <a:custGeom>
            <a:avLst/>
            <a:gdLst/>
            <a:ahLst/>
            <a:cxnLst/>
            <a:rect r="r" b="b" t="t" l="l"/>
            <a:pathLst>
              <a:path h="5542364" w="7582168">
                <a:moveTo>
                  <a:pt x="0" y="0"/>
                </a:moveTo>
                <a:lnTo>
                  <a:pt x="7582168" y="0"/>
                </a:lnTo>
                <a:lnTo>
                  <a:pt x="7582168" y="5542363"/>
                </a:lnTo>
                <a:lnTo>
                  <a:pt x="0" y="5542363"/>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4" id="4"/>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5" id="5"/>
          <p:cNvSpPr txBox="true"/>
          <p:nvPr/>
        </p:nvSpPr>
        <p:spPr>
          <a:xfrm rot="0">
            <a:off x="11851060" y="3640270"/>
            <a:ext cx="500776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Configuration des config server</a:t>
            </a:r>
          </a:p>
        </p:txBody>
      </p:sp>
      <p:sp>
        <p:nvSpPr>
          <p:cNvPr name="TextBox 6" id="6"/>
          <p:cNvSpPr txBox="true"/>
          <p:nvPr/>
        </p:nvSpPr>
        <p:spPr>
          <a:xfrm rot="0">
            <a:off x="361180" y="3617809"/>
            <a:ext cx="426874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spring.profiles.active: native</a:t>
            </a:r>
          </a:p>
        </p:txBody>
      </p:sp>
      <p:sp>
        <p:nvSpPr>
          <p:cNvPr name="TextBox 7" id="7"/>
          <p:cNvSpPr txBox="true"/>
          <p:nvPr/>
        </p:nvSpPr>
        <p:spPr>
          <a:xfrm rot="0">
            <a:off x="361180" y="4288155"/>
            <a:ext cx="9460806" cy="16630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Open Sauce"/>
                <a:ea typeface="Open Sauce"/>
                <a:cs typeface="Open Sauce"/>
                <a:sym typeface="Open Sauce"/>
              </a:rPr>
              <a:t>Active le profil native, indiquant que les fichiers de configuration sont stockés localement (dans le projet).</a:t>
            </a:r>
          </a:p>
          <a:p>
            <a:pPr algn="just" marL="518160" indent="-259080" lvl="1">
              <a:lnSpc>
                <a:spcPts val="3359"/>
              </a:lnSpc>
              <a:buFont typeface="Arial"/>
              <a:buChar char="•"/>
            </a:pPr>
            <a:r>
              <a:rPr lang="en-US" sz="2400">
                <a:solidFill>
                  <a:srgbClr val="000000"/>
                </a:solidFill>
                <a:latin typeface="Open Sauce"/>
                <a:ea typeface="Open Sauce"/>
                <a:cs typeface="Open Sauce"/>
                <a:sym typeface="Open Sauce"/>
              </a:rPr>
              <a:t>Ce profil est utilisé lorsque vous ne connectez pas le Config Server à un dépôt Git externe.</a:t>
            </a:r>
          </a:p>
        </p:txBody>
      </p:sp>
      <p:sp>
        <p:nvSpPr>
          <p:cNvPr name="TextBox 8" id="8"/>
          <p:cNvSpPr txBox="true"/>
          <p:nvPr/>
        </p:nvSpPr>
        <p:spPr>
          <a:xfrm rot="0">
            <a:off x="361180" y="6217920"/>
            <a:ext cx="7785628" cy="1663065"/>
          </a:xfrm>
          <a:prstGeom prst="rect">
            <a:avLst/>
          </a:prstGeom>
        </p:spPr>
        <p:txBody>
          <a:bodyPr anchor="t" rtlCol="false" tIns="0" lIns="0" bIns="0" rIns="0">
            <a:spAutoFit/>
          </a:bodyPr>
          <a:lstStyle/>
          <a:p>
            <a:pPr algn="l">
              <a:lnSpc>
                <a:spcPts val="3359"/>
              </a:lnSpc>
              <a:spcBef>
                <a:spcPct val="0"/>
              </a:spcBef>
            </a:pPr>
            <a:r>
              <a:rPr lang="en-US" b="true" sz="2400">
                <a:solidFill>
                  <a:srgbClr val="FFFFFF"/>
                </a:solidFill>
                <a:latin typeface="Open Sauce Bold"/>
                <a:ea typeface="Open Sauce Bold"/>
                <a:cs typeface="Open Sauce Bold"/>
                <a:sym typeface="Open Sauce Bold"/>
              </a:rPr>
              <a:t>spring.cloud.config.server.native.search-locations: classpath:/configuration</a:t>
            </a:r>
          </a:p>
          <a:p>
            <a:pPr algn="l" marL="518160" indent="-259080" lvl="1">
              <a:lnSpc>
                <a:spcPts val="3359"/>
              </a:lnSpc>
              <a:spcBef>
                <a:spcPct val="0"/>
              </a:spcBef>
              <a:buFont typeface="Arial"/>
              <a:buChar char="•"/>
            </a:pPr>
          </a:p>
          <a:p>
            <a:pPr algn="l">
              <a:lnSpc>
                <a:spcPts val="3359"/>
              </a:lnSpc>
              <a:spcBef>
                <a:spcPct val="0"/>
              </a:spcBef>
            </a:pPr>
          </a:p>
        </p:txBody>
      </p:sp>
      <p:sp>
        <p:nvSpPr>
          <p:cNvPr name="TextBox 9" id="9"/>
          <p:cNvSpPr txBox="true"/>
          <p:nvPr/>
        </p:nvSpPr>
        <p:spPr>
          <a:xfrm rot="0">
            <a:off x="361180" y="7253003"/>
            <a:ext cx="9460806" cy="250126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Open Sauce"/>
                <a:ea typeface="Open Sauce"/>
                <a:cs typeface="Open Sauce"/>
                <a:sym typeface="Open Sauce"/>
              </a:rPr>
              <a:t>Spécifie que les fichiers de configuration sont situés dans le dossier </a:t>
            </a:r>
            <a:r>
              <a:rPr lang="en-US" b="true" sz="2400">
                <a:solidFill>
                  <a:srgbClr val="000000"/>
                </a:solidFill>
                <a:latin typeface="Open Sauce Bold"/>
                <a:ea typeface="Open Sauce Bold"/>
                <a:cs typeface="Open Sauce Bold"/>
                <a:sym typeface="Open Sauce Bold"/>
              </a:rPr>
              <a:t>classpath:/configuration (ici resources/configurations).</a:t>
            </a:r>
          </a:p>
          <a:p>
            <a:pPr algn="l" marL="518160" indent="-259080" lvl="1">
              <a:lnSpc>
                <a:spcPts val="3359"/>
              </a:lnSpc>
              <a:buFont typeface="Arial"/>
              <a:buChar char="•"/>
            </a:pPr>
            <a:r>
              <a:rPr lang="en-US" sz="2400">
                <a:solidFill>
                  <a:srgbClr val="000000"/>
                </a:solidFill>
                <a:latin typeface="Open Sauce"/>
                <a:ea typeface="Open Sauce"/>
                <a:cs typeface="Open Sauce"/>
                <a:sym typeface="Open Sauce"/>
              </a:rPr>
              <a:t>Cela permet au Config Server de lire les fichiers customer-service.yml, order-service.yml, etc., pour chaque microservice.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458899" y="3410664"/>
            <a:ext cx="4878415" cy="5847636"/>
          </a:xfrm>
          <a:custGeom>
            <a:avLst/>
            <a:gdLst/>
            <a:ahLst/>
            <a:cxnLst/>
            <a:rect r="r" b="b" t="t" l="l"/>
            <a:pathLst>
              <a:path h="5847636" w="4878415">
                <a:moveTo>
                  <a:pt x="0" y="0"/>
                </a:moveTo>
                <a:lnTo>
                  <a:pt x="4878415" y="0"/>
                </a:lnTo>
                <a:lnTo>
                  <a:pt x="4878415" y="5847636"/>
                </a:lnTo>
                <a:lnTo>
                  <a:pt x="0" y="5847636"/>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monolithique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7081681" y="3363039"/>
            <a:ext cx="9908087" cy="2082165"/>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000000"/>
                </a:solidFill>
                <a:latin typeface="Open Sauce"/>
                <a:ea typeface="Open Sauce"/>
                <a:cs typeface="Open Sauce"/>
                <a:sym typeface="Open Sauce"/>
              </a:rPr>
              <a:t>Une application monolithique est une structure logicielle où tous les composants nécessaires au fonctionnement de l'application sont intégrés dans une seule et même base de code. Cela inclut l'interface utilisateur, la logique métier et l'accès aux données, tous étroitement couplés et déployés ensemble.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268709" y="3655909"/>
            <a:ext cx="5971114" cy="5887162"/>
          </a:xfrm>
          <a:custGeom>
            <a:avLst/>
            <a:gdLst/>
            <a:ahLst/>
            <a:cxnLst/>
            <a:rect r="r" b="b" t="t" l="l"/>
            <a:pathLst>
              <a:path h="5887162" w="5971114">
                <a:moveTo>
                  <a:pt x="0" y="0"/>
                </a:moveTo>
                <a:lnTo>
                  <a:pt x="5971114" y="0"/>
                </a:lnTo>
                <a:lnTo>
                  <a:pt x="5971114" y="5887162"/>
                </a:lnTo>
                <a:lnTo>
                  <a:pt x="0" y="5887162"/>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4" id="4"/>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5" id="5"/>
          <p:cNvSpPr txBox="true"/>
          <p:nvPr/>
        </p:nvSpPr>
        <p:spPr>
          <a:xfrm rot="0">
            <a:off x="593546" y="5488240"/>
            <a:ext cx="8757484" cy="21748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Open Sauce"/>
                <a:ea typeface="Open Sauce"/>
                <a:cs typeface="Open Sauce"/>
                <a:sym typeface="Open Sauce"/>
              </a:rPr>
              <a:t>Nous ajoutons dans les ressources du config server un dossier nommé </a:t>
            </a:r>
            <a:r>
              <a:rPr lang="en-US" b="true" sz="2499">
                <a:solidFill>
                  <a:srgbClr val="000000"/>
                </a:solidFill>
                <a:latin typeface="Open Sauce Bold"/>
                <a:ea typeface="Open Sauce Bold"/>
                <a:cs typeface="Open Sauce Bold"/>
                <a:sym typeface="Open Sauce Bold"/>
              </a:rPr>
              <a:t>configuration </a:t>
            </a:r>
            <a:r>
              <a:rPr lang="en-US" sz="2499">
                <a:solidFill>
                  <a:srgbClr val="000000"/>
                </a:solidFill>
                <a:latin typeface="Open Sauce"/>
                <a:ea typeface="Open Sauce"/>
                <a:cs typeface="Open Sauce"/>
                <a:sym typeface="Open Sauce"/>
              </a:rPr>
              <a:t>qui contient tout les configuration centralisées des différents services y compris les config communes , celle ci seron declaré dans le application.yaml</a:t>
            </a:r>
          </a:p>
        </p:txBody>
      </p:sp>
      <p:sp>
        <p:nvSpPr>
          <p:cNvPr name="TextBox 6" id="6"/>
          <p:cNvSpPr txBox="true"/>
          <p:nvPr/>
        </p:nvSpPr>
        <p:spPr>
          <a:xfrm rot="0">
            <a:off x="1899078" y="4806950"/>
            <a:ext cx="5158026"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Configuration des microservices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36604" y="4297259"/>
            <a:ext cx="7440606" cy="3685920"/>
          </a:xfrm>
          <a:custGeom>
            <a:avLst/>
            <a:gdLst/>
            <a:ahLst/>
            <a:cxnLst/>
            <a:rect r="r" b="b" t="t" l="l"/>
            <a:pathLst>
              <a:path h="3685920" w="7440606">
                <a:moveTo>
                  <a:pt x="0" y="0"/>
                </a:moveTo>
                <a:lnTo>
                  <a:pt x="7440606" y="0"/>
                </a:lnTo>
                <a:lnTo>
                  <a:pt x="7440606" y="3685920"/>
                </a:lnTo>
                <a:lnTo>
                  <a:pt x="0" y="3685920"/>
                </a:lnTo>
                <a:lnTo>
                  <a:pt x="0" y="0"/>
                </a:lnTo>
                <a:close/>
              </a:path>
            </a:pathLst>
          </a:custGeom>
          <a:blipFill>
            <a:blip r:embed="rId2"/>
            <a:stretch>
              <a:fillRect l="0" t="0" r="0" b="0"/>
            </a:stretch>
          </a:blipFill>
        </p:spPr>
      </p:sp>
      <p:sp>
        <p:nvSpPr>
          <p:cNvPr name="Freeform 3" id="3"/>
          <p:cNvSpPr/>
          <p:nvPr/>
        </p:nvSpPr>
        <p:spPr>
          <a:xfrm flipH="false" flipV="false" rot="0">
            <a:off x="9637511" y="4297259"/>
            <a:ext cx="8225723" cy="3676395"/>
          </a:xfrm>
          <a:custGeom>
            <a:avLst/>
            <a:gdLst/>
            <a:ahLst/>
            <a:cxnLst/>
            <a:rect r="r" b="b" t="t" l="l"/>
            <a:pathLst>
              <a:path h="3676395" w="8225723">
                <a:moveTo>
                  <a:pt x="0" y="0"/>
                </a:moveTo>
                <a:lnTo>
                  <a:pt x="8225723" y="0"/>
                </a:lnTo>
                <a:lnTo>
                  <a:pt x="8225723" y="3676395"/>
                </a:lnTo>
                <a:lnTo>
                  <a:pt x="0" y="3676395"/>
                </a:lnTo>
                <a:lnTo>
                  <a:pt x="0" y="0"/>
                </a:lnTo>
                <a:close/>
              </a:path>
            </a:pathLst>
          </a:custGeom>
          <a:blipFill>
            <a:blip r:embed="rId3"/>
            <a:stretch>
              <a:fillRect l="0" t="0" r="0" b="0"/>
            </a:stretch>
          </a:blipFill>
        </p:spPr>
      </p:sp>
      <p:sp>
        <p:nvSpPr>
          <p:cNvPr name="TextBox 4" id="4"/>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5" id="5"/>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6" id="6"/>
          <p:cNvSpPr txBox="true"/>
          <p:nvPr/>
        </p:nvSpPr>
        <p:spPr>
          <a:xfrm rot="0">
            <a:off x="1824017" y="3608284"/>
            <a:ext cx="3703767" cy="4222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Open Sauce"/>
                <a:ea typeface="Open Sauce"/>
                <a:cs typeface="Open Sauce"/>
                <a:sym typeface="Open Sauce"/>
              </a:rPr>
              <a:t>customer-service.yaml</a:t>
            </a:r>
          </a:p>
        </p:txBody>
      </p:sp>
      <p:sp>
        <p:nvSpPr>
          <p:cNvPr name="TextBox 7" id="7"/>
          <p:cNvSpPr txBox="true"/>
          <p:nvPr/>
        </p:nvSpPr>
        <p:spPr>
          <a:xfrm rot="0">
            <a:off x="11898489" y="3608284"/>
            <a:ext cx="3703767" cy="4222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Open Sauce"/>
                <a:ea typeface="Open Sauce"/>
                <a:cs typeface="Open Sauce"/>
                <a:sym typeface="Open Sauce"/>
              </a:rPr>
              <a:t>product-service.yaml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297259"/>
            <a:ext cx="8115300" cy="3393920"/>
          </a:xfrm>
          <a:custGeom>
            <a:avLst/>
            <a:gdLst/>
            <a:ahLst/>
            <a:cxnLst/>
            <a:rect r="r" b="b" t="t" l="l"/>
            <a:pathLst>
              <a:path h="3393920" w="8115300">
                <a:moveTo>
                  <a:pt x="0" y="0"/>
                </a:moveTo>
                <a:lnTo>
                  <a:pt x="8115300" y="0"/>
                </a:lnTo>
                <a:lnTo>
                  <a:pt x="8115300" y="3393920"/>
                </a:lnTo>
                <a:lnTo>
                  <a:pt x="0" y="3393920"/>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1. Service de Configuration (Config Server)</a:t>
            </a:r>
          </a:p>
        </p:txBody>
      </p:sp>
      <p:sp>
        <p:nvSpPr>
          <p:cNvPr name="TextBox 4" id="4"/>
          <p:cNvSpPr txBox="true"/>
          <p:nvPr/>
        </p:nvSpPr>
        <p:spPr>
          <a:xfrm rot="0">
            <a:off x="1028700" y="2983444"/>
            <a:ext cx="394358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Création du Config Server</a:t>
            </a:r>
          </a:p>
        </p:txBody>
      </p:sp>
      <p:sp>
        <p:nvSpPr>
          <p:cNvPr name="TextBox 5" id="5"/>
          <p:cNvSpPr txBox="true"/>
          <p:nvPr/>
        </p:nvSpPr>
        <p:spPr>
          <a:xfrm rot="0">
            <a:off x="1824017" y="3608284"/>
            <a:ext cx="3703767" cy="4222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Open Sauce"/>
                <a:ea typeface="Open Sauce"/>
                <a:cs typeface="Open Sauce"/>
                <a:sym typeface="Open Sauce"/>
              </a:rPr>
              <a:t>order-service.yaml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03197"/>
            <a:ext cx="7543894" cy="6883803"/>
          </a:xfrm>
          <a:custGeom>
            <a:avLst/>
            <a:gdLst/>
            <a:ahLst/>
            <a:cxnLst/>
            <a:rect r="r" b="b" t="t" l="l"/>
            <a:pathLst>
              <a:path h="6883803" w="7543894">
                <a:moveTo>
                  <a:pt x="0" y="0"/>
                </a:moveTo>
                <a:lnTo>
                  <a:pt x="7543894" y="0"/>
                </a:lnTo>
                <a:lnTo>
                  <a:pt x="7543894" y="6883803"/>
                </a:lnTo>
                <a:lnTo>
                  <a:pt x="0" y="6883803"/>
                </a:lnTo>
                <a:lnTo>
                  <a:pt x="0" y="0"/>
                </a:lnTo>
                <a:close/>
              </a:path>
            </a:pathLst>
          </a:custGeom>
          <a:blipFill>
            <a:blip r:embed="rId2"/>
            <a:stretch>
              <a:fillRect l="0" t="0" r="0" b="0"/>
            </a:stretch>
          </a:blipFill>
        </p:spPr>
      </p:sp>
      <p:sp>
        <p:nvSpPr>
          <p:cNvPr name="Freeform 3" id="3"/>
          <p:cNvSpPr/>
          <p:nvPr/>
        </p:nvSpPr>
        <p:spPr>
          <a:xfrm flipH="false" flipV="false" rot="0">
            <a:off x="9773649" y="3403197"/>
            <a:ext cx="7543894" cy="6883803"/>
          </a:xfrm>
          <a:custGeom>
            <a:avLst/>
            <a:gdLst/>
            <a:ahLst/>
            <a:cxnLst/>
            <a:rect r="r" b="b" t="t" l="l"/>
            <a:pathLst>
              <a:path h="6883803" w="7543894">
                <a:moveTo>
                  <a:pt x="0" y="0"/>
                </a:moveTo>
                <a:lnTo>
                  <a:pt x="7543894" y="0"/>
                </a:lnTo>
                <a:lnTo>
                  <a:pt x="7543894" y="6883803"/>
                </a:lnTo>
                <a:lnTo>
                  <a:pt x="0" y="6883803"/>
                </a:lnTo>
                <a:lnTo>
                  <a:pt x="0" y="0"/>
                </a:lnTo>
                <a:close/>
              </a:path>
            </a:pathLst>
          </a:custGeom>
          <a:blipFill>
            <a:blip r:embed="rId3"/>
            <a:stretch>
              <a:fillRect l="0" t="0" r="0" b="0"/>
            </a:stretch>
          </a:blipFill>
        </p:spPr>
      </p:sp>
      <p:sp>
        <p:nvSpPr>
          <p:cNvPr name="TextBox 4" id="4"/>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5" id="5"/>
          <p:cNvSpPr txBox="true"/>
          <p:nvPr/>
        </p:nvSpPr>
        <p:spPr>
          <a:xfrm rot="0">
            <a:off x="1028700" y="2830744"/>
            <a:ext cx="6409134"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Créer un nouveau projet : discovery-service</a:t>
            </a:r>
          </a:p>
        </p:txBody>
      </p:sp>
      <p:sp>
        <p:nvSpPr>
          <p:cNvPr name="TextBox 6" id="6"/>
          <p:cNvSpPr txBox="true"/>
          <p:nvPr/>
        </p:nvSpPr>
        <p:spPr>
          <a:xfrm rot="0">
            <a:off x="11548037" y="2830744"/>
            <a:ext cx="3546158" cy="40576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Open Sauce"/>
                <a:ea typeface="Open Sauce"/>
                <a:cs typeface="Open Sauce"/>
                <a:sym typeface="Open Sauce"/>
              </a:rPr>
              <a:t>Ajouter les dependance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461952" y="2942095"/>
            <a:ext cx="11826048" cy="3739988"/>
          </a:xfrm>
          <a:custGeom>
            <a:avLst/>
            <a:gdLst/>
            <a:ahLst/>
            <a:cxnLst/>
            <a:rect r="r" b="b" t="t" l="l"/>
            <a:pathLst>
              <a:path h="3739988" w="11826048">
                <a:moveTo>
                  <a:pt x="0" y="0"/>
                </a:moveTo>
                <a:lnTo>
                  <a:pt x="11826048" y="0"/>
                </a:lnTo>
                <a:lnTo>
                  <a:pt x="11826048" y="3739987"/>
                </a:lnTo>
                <a:lnTo>
                  <a:pt x="0" y="3739987"/>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4" id="4"/>
          <p:cNvSpPr txBox="true"/>
          <p:nvPr/>
        </p:nvSpPr>
        <p:spPr>
          <a:xfrm rot="0">
            <a:off x="213006" y="3706722"/>
            <a:ext cx="6069259" cy="124396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Open Sauce"/>
                <a:ea typeface="Open Sauce"/>
                <a:cs typeface="Open Sauce"/>
                <a:sym typeface="Open Sauce"/>
              </a:rPr>
              <a:t>Ajouter un fichier discovery-service.yaml dans  le dossier de configuration du config-service</a:t>
            </a:r>
          </a:p>
        </p:txBody>
      </p:sp>
      <p:sp>
        <p:nvSpPr>
          <p:cNvPr name="TextBox 5" id="5"/>
          <p:cNvSpPr txBox="true"/>
          <p:nvPr/>
        </p:nvSpPr>
        <p:spPr>
          <a:xfrm rot="0">
            <a:off x="860526" y="7169762"/>
            <a:ext cx="304383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instance.hostname :</a:t>
            </a:r>
          </a:p>
        </p:txBody>
      </p:sp>
      <p:sp>
        <p:nvSpPr>
          <p:cNvPr name="TextBox 6" id="6"/>
          <p:cNvSpPr txBox="true"/>
          <p:nvPr/>
        </p:nvSpPr>
        <p:spPr>
          <a:xfrm rot="0">
            <a:off x="4233267" y="7139282"/>
            <a:ext cx="13736503" cy="1243965"/>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Open Sauce Bold"/>
                <a:ea typeface="Open Sauce Bold"/>
                <a:cs typeface="Open Sauce Bold"/>
                <a:sym typeface="Open Sauce Bold"/>
              </a:rPr>
              <a:t>Définit l'adresse ou le nom d'hôte du serveur Eureka. Ici, il est configuré sur localhost pour un environnement local.</a:t>
            </a:r>
          </a:p>
          <a:p>
            <a:pPr algn="l">
              <a:lnSpc>
                <a:spcPts val="3359"/>
              </a:lnSpc>
              <a:spcBef>
                <a:spcPct val="0"/>
              </a:spcBef>
            </a:pPr>
          </a:p>
        </p:txBody>
      </p:sp>
      <p:sp>
        <p:nvSpPr>
          <p:cNvPr name="TextBox 7" id="7"/>
          <p:cNvSpPr txBox="true"/>
          <p:nvPr/>
        </p:nvSpPr>
        <p:spPr>
          <a:xfrm rot="0">
            <a:off x="5316443" y="8507072"/>
            <a:ext cx="12971557" cy="2082165"/>
          </a:xfrm>
          <a:prstGeom prst="rect">
            <a:avLst/>
          </a:prstGeom>
        </p:spPr>
        <p:txBody>
          <a:bodyPr anchor="t" rtlCol="false" tIns="0" lIns="0" bIns="0" rIns="0">
            <a:spAutoFit/>
          </a:bodyPr>
          <a:lstStyle/>
          <a:p>
            <a:pPr algn="l">
              <a:lnSpc>
                <a:spcPts val="3359"/>
              </a:lnSpc>
            </a:pPr>
            <a:r>
              <a:rPr lang="en-US" b="true" sz="2400">
                <a:solidFill>
                  <a:srgbClr val="000000"/>
                </a:solidFill>
                <a:latin typeface="Open Sauce Bold"/>
                <a:ea typeface="Open Sauce Bold"/>
                <a:cs typeface="Open Sauce Bold"/>
                <a:sym typeface="Open Sauce Bold"/>
              </a:rPr>
              <a:t>I</a:t>
            </a:r>
            <a:r>
              <a:rPr lang="en-US" b="true" sz="2400">
                <a:solidFill>
                  <a:srgbClr val="000000"/>
                </a:solidFill>
                <a:latin typeface="Open Sauce Bold"/>
                <a:ea typeface="Open Sauce Bold"/>
                <a:cs typeface="Open Sauce Bold"/>
                <a:sym typeface="Open Sauce Bold"/>
              </a:rPr>
              <a:t>ndique que ce service (Discovery Service lui-même) ne s'enregistre pas auprès de lui-même dans Eureka. Cela est logique car Eureka est le serveur de découverte et n'a pas besoin de s'auto-enregistrer.</a:t>
            </a:r>
          </a:p>
          <a:p>
            <a:pPr algn="l">
              <a:lnSpc>
                <a:spcPts val="3359"/>
              </a:lnSpc>
            </a:pPr>
          </a:p>
          <a:p>
            <a:pPr algn="l">
              <a:lnSpc>
                <a:spcPts val="3359"/>
              </a:lnSpc>
            </a:pPr>
          </a:p>
        </p:txBody>
      </p:sp>
      <p:sp>
        <p:nvSpPr>
          <p:cNvPr name="TextBox 8" id="8"/>
          <p:cNvSpPr txBox="true"/>
          <p:nvPr/>
        </p:nvSpPr>
        <p:spPr>
          <a:xfrm rot="0">
            <a:off x="860526" y="8575652"/>
            <a:ext cx="4029194"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registerWithEureka: false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668511" y="3045057"/>
            <a:ext cx="11301259" cy="3376251"/>
          </a:xfrm>
          <a:custGeom>
            <a:avLst/>
            <a:gdLst/>
            <a:ahLst/>
            <a:cxnLst/>
            <a:rect r="r" b="b" t="t" l="l"/>
            <a:pathLst>
              <a:path h="3376251" w="11301259">
                <a:moveTo>
                  <a:pt x="0" y="0"/>
                </a:moveTo>
                <a:lnTo>
                  <a:pt x="11301259" y="0"/>
                </a:lnTo>
                <a:lnTo>
                  <a:pt x="11301259" y="3376251"/>
                </a:lnTo>
                <a:lnTo>
                  <a:pt x="0" y="3376251"/>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4" id="4"/>
          <p:cNvSpPr txBox="true"/>
          <p:nvPr/>
        </p:nvSpPr>
        <p:spPr>
          <a:xfrm rot="0">
            <a:off x="186697" y="3179596"/>
            <a:ext cx="3043833"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instance.hostname :</a:t>
            </a:r>
          </a:p>
        </p:txBody>
      </p:sp>
      <p:sp>
        <p:nvSpPr>
          <p:cNvPr name="TextBox 5" id="5"/>
          <p:cNvSpPr txBox="true"/>
          <p:nvPr/>
        </p:nvSpPr>
        <p:spPr>
          <a:xfrm rot="0">
            <a:off x="414903" y="3944066"/>
            <a:ext cx="5717938" cy="2082165"/>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Open Sauce Bold"/>
                <a:ea typeface="Open Sauce Bold"/>
                <a:cs typeface="Open Sauce Bold"/>
                <a:sym typeface="Open Sauce Bold"/>
              </a:rPr>
              <a:t>Définit l'adresse ou le nom d'hôte du serveur Eureka. Ici, il est configuré sur localhost pour un environnement local.</a:t>
            </a:r>
          </a:p>
          <a:p>
            <a:pPr algn="just">
              <a:lnSpc>
                <a:spcPts val="3359"/>
              </a:lnSpc>
              <a:spcBef>
                <a:spcPct val="0"/>
              </a:spcBef>
            </a:pPr>
          </a:p>
        </p:txBody>
      </p:sp>
      <p:sp>
        <p:nvSpPr>
          <p:cNvPr name="TextBox 6" id="6"/>
          <p:cNvSpPr txBox="true"/>
          <p:nvPr/>
        </p:nvSpPr>
        <p:spPr>
          <a:xfrm rot="0">
            <a:off x="414903" y="6632021"/>
            <a:ext cx="17733282" cy="1663065"/>
          </a:xfrm>
          <a:prstGeom prst="rect">
            <a:avLst/>
          </a:prstGeom>
        </p:spPr>
        <p:txBody>
          <a:bodyPr anchor="t" rtlCol="false" tIns="0" lIns="0" bIns="0" rIns="0">
            <a:spAutoFit/>
          </a:bodyPr>
          <a:lstStyle/>
          <a:p>
            <a:pPr algn="l">
              <a:lnSpc>
                <a:spcPts val="3359"/>
              </a:lnSpc>
            </a:pPr>
            <a:r>
              <a:rPr lang="en-US" b="true" sz="2400">
                <a:solidFill>
                  <a:srgbClr val="000000"/>
                </a:solidFill>
                <a:latin typeface="Open Sauce Bold"/>
                <a:ea typeface="Open Sauce Bold"/>
                <a:cs typeface="Open Sauce Bold"/>
                <a:sym typeface="Open Sauce Bold"/>
              </a:rPr>
              <a:t>I</a:t>
            </a:r>
            <a:r>
              <a:rPr lang="en-US" b="true" sz="2400">
                <a:solidFill>
                  <a:srgbClr val="000000"/>
                </a:solidFill>
                <a:latin typeface="Open Sauce Bold"/>
                <a:ea typeface="Open Sauce Bold"/>
                <a:cs typeface="Open Sauce Bold"/>
                <a:sym typeface="Open Sauce Bold"/>
              </a:rPr>
              <a:t>ndique que ce service (Discovery Service lui-même) ne s'enregistre pas auprès de lui-même dans Eureka. Cela est logique car Eureka est le serveur de découverte et n'a pas besoin de s'auto-enregistrer.</a:t>
            </a:r>
          </a:p>
          <a:p>
            <a:pPr algn="l">
              <a:lnSpc>
                <a:spcPts val="3359"/>
              </a:lnSpc>
            </a:pPr>
          </a:p>
          <a:p>
            <a:pPr algn="l">
              <a:lnSpc>
                <a:spcPts val="3359"/>
              </a:lnSpc>
            </a:pPr>
          </a:p>
        </p:txBody>
      </p:sp>
      <p:sp>
        <p:nvSpPr>
          <p:cNvPr name="TextBox 7" id="7"/>
          <p:cNvSpPr txBox="true"/>
          <p:nvPr/>
        </p:nvSpPr>
        <p:spPr>
          <a:xfrm rot="0">
            <a:off x="186697" y="5997656"/>
            <a:ext cx="4029194"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registerWithEureka: false :</a:t>
            </a:r>
          </a:p>
        </p:txBody>
      </p:sp>
      <p:sp>
        <p:nvSpPr>
          <p:cNvPr name="TextBox 8" id="8"/>
          <p:cNvSpPr txBox="true"/>
          <p:nvPr/>
        </p:nvSpPr>
        <p:spPr>
          <a:xfrm rot="0">
            <a:off x="186697" y="7732094"/>
            <a:ext cx="312610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fetchRegistry: false :</a:t>
            </a:r>
          </a:p>
        </p:txBody>
      </p:sp>
      <p:sp>
        <p:nvSpPr>
          <p:cNvPr name="TextBox 9" id="9"/>
          <p:cNvSpPr txBox="true"/>
          <p:nvPr/>
        </p:nvSpPr>
        <p:spPr>
          <a:xfrm rot="0">
            <a:off x="488043" y="8266511"/>
            <a:ext cx="17733282" cy="1243965"/>
          </a:xfrm>
          <a:prstGeom prst="rect">
            <a:avLst/>
          </a:prstGeom>
        </p:spPr>
        <p:txBody>
          <a:bodyPr anchor="t" rtlCol="false" tIns="0" lIns="0" bIns="0" rIns="0">
            <a:spAutoFit/>
          </a:bodyPr>
          <a:lstStyle/>
          <a:p>
            <a:pPr algn="l">
              <a:lnSpc>
                <a:spcPts val="3359"/>
              </a:lnSpc>
            </a:pPr>
            <a:r>
              <a:rPr lang="en-US" sz="2400" b="true">
                <a:solidFill>
                  <a:srgbClr val="000000"/>
                </a:solidFill>
                <a:latin typeface="Open Sauce Bold"/>
                <a:ea typeface="Open Sauce Bold"/>
                <a:cs typeface="Open Sauce Bold"/>
                <a:sym typeface="Open Sauce Bold"/>
              </a:rPr>
              <a:t>I</a:t>
            </a:r>
            <a:r>
              <a:rPr lang="en-US" b="true" sz="2400">
                <a:solidFill>
                  <a:srgbClr val="000000"/>
                </a:solidFill>
                <a:latin typeface="Open Sauce Bold"/>
                <a:ea typeface="Open Sauce Bold"/>
                <a:cs typeface="Open Sauce Bold"/>
                <a:sym typeface="Open Sauce Bold"/>
              </a:rPr>
              <a:t>ndique que ce service ne récupère pas les informations d'autres services dans le registre Eureka. Cela n'est pas nécessaire pour un serveur Eureka.</a:t>
            </a:r>
          </a:p>
          <a:p>
            <a:pPr algn="l">
              <a:lnSpc>
                <a:spcPts val="3359"/>
              </a:lnSpc>
            </a:pPr>
          </a:p>
        </p:txBody>
      </p:sp>
      <p:sp>
        <p:nvSpPr>
          <p:cNvPr name="TextBox 10" id="10"/>
          <p:cNvSpPr txBox="true"/>
          <p:nvPr/>
        </p:nvSpPr>
        <p:spPr>
          <a:xfrm rot="0">
            <a:off x="0" y="9283781"/>
            <a:ext cx="3993640"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serviceUrl.defaultZone :</a:t>
            </a:r>
          </a:p>
        </p:txBody>
      </p:sp>
      <p:sp>
        <p:nvSpPr>
          <p:cNvPr name="TextBox 11" id="11"/>
          <p:cNvSpPr txBox="true"/>
          <p:nvPr/>
        </p:nvSpPr>
        <p:spPr>
          <a:xfrm rot="0">
            <a:off x="4391425" y="9283781"/>
            <a:ext cx="7378776"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Open Sauce Bold"/>
                <a:ea typeface="Open Sauce Bold"/>
                <a:cs typeface="Open Sauce Bold"/>
                <a:sym typeface="Open Sauce Bold"/>
              </a:rPr>
              <a:t>Spécifie l'URL de base pour accéder à Eureka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986741" y="3876112"/>
            <a:ext cx="11301259" cy="3800048"/>
          </a:xfrm>
          <a:custGeom>
            <a:avLst/>
            <a:gdLst/>
            <a:ahLst/>
            <a:cxnLst/>
            <a:rect r="r" b="b" t="t" l="l"/>
            <a:pathLst>
              <a:path h="3800048" w="11301259">
                <a:moveTo>
                  <a:pt x="0" y="0"/>
                </a:moveTo>
                <a:lnTo>
                  <a:pt x="11301259" y="0"/>
                </a:lnTo>
                <a:lnTo>
                  <a:pt x="11301259" y="3800049"/>
                </a:lnTo>
                <a:lnTo>
                  <a:pt x="0" y="3800049"/>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4" id="4"/>
          <p:cNvSpPr txBox="true"/>
          <p:nvPr/>
        </p:nvSpPr>
        <p:spPr>
          <a:xfrm rot="0">
            <a:off x="145755" y="4711242"/>
            <a:ext cx="6414228" cy="2501265"/>
          </a:xfrm>
          <a:prstGeom prst="rect">
            <a:avLst/>
          </a:prstGeom>
        </p:spPr>
        <p:txBody>
          <a:bodyPr anchor="t" rtlCol="false" tIns="0" lIns="0" bIns="0" rIns="0">
            <a:spAutoFit/>
          </a:bodyPr>
          <a:lstStyle/>
          <a:p>
            <a:pPr algn="just">
              <a:lnSpc>
                <a:spcPts val="3359"/>
              </a:lnSpc>
              <a:spcBef>
                <a:spcPct val="0"/>
              </a:spcBef>
            </a:pPr>
            <a:r>
              <a:rPr lang="en-US" b="true" sz="2400">
                <a:solidFill>
                  <a:srgbClr val="000000"/>
                </a:solidFill>
                <a:latin typeface="Open Sauce Bold"/>
                <a:ea typeface="Open Sauce Bold"/>
                <a:cs typeface="Open Sauce Bold"/>
                <a:sym typeface="Open Sauce Bold"/>
              </a:rPr>
              <a:t>Dans le dossier application.yaml qui se trouve dans discovery-service , il faut indiquer que au demarrage de cette application il faut , que ce service recupére la configuration depuis config-server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840054" y="4215168"/>
            <a:ext cx="11301259" cy="4379238"/>
          </a:xfrm>
          <a:custGeom>
            <a:avLst/>
            <a:gdLst/>
            <a:ahLst/>
            <a:cxnLst/>
            <a:rect r="r" b="b" t="t" l="l"/>
            <a:pathLst>
              <a:path h="4379238" w="11301259">
                <a:moveTo>
                  <a:pt x="0" y="0"/>
                </a:moveTo>
                <a:lnTo>
                  <a:pt x="11301259" y="0"/>
                </a:lnTo>
                <a:lnTo>
                  <a:pt x="11301259" y="4379237"/>
                </a:lnTo>
                <a:lnTo>
                  <a:pt x="0" y="4379237"/>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4" id="4"/>
          <p:cNvSpPr txBox="true"/>
          <p:nvPr/>
        </p:nvSpPr>
        <p:spPr>
          <a:xfrm rot="0">
            <a:off x="145755" y="4711242"/>
            <a:ext cx="6414228" cy="3339465"/>
          </a:xfrm>
          <a:prstGeom prst="rect">
            <a:avLst/>
          </a:prstGeom>
        </p:spPr>
        <p:txBody>
          <a:bodyPr anchor="t" rtlCol="false" tIns="0" lIns="0" bIns="0" rIns="0">
            <a:spAutoFit/>
          </a:bodyPr>
          <a:lstStyle/>
          <a:p>
            <a:pPr algn="just">
              <a:lnSpc>
                <a:spcPts val="3359"/>
              </a:lnSpc>
            </a:pPr>
            <a:r>
              <a:rPr lang="en-US" sz="2400" b="true">
                <a:solidFill>
                  <a:srgbClr val="000000"/>
                </a:solidFill>
                <a:latin typeface="Open Sauce Bold"/>
                <a:ea typeface="Open Sauce Bold"/>
                <a:cs typeface="Open Sauce Bold"/>
                <a:sym typeface="Open Sauce Bold"/>
              </a:rPr>
              <a:t>ensuite nous utilisant le fichier de configuration commune entre les service pour faire enregistrer toutes les microservices au demarrage au prés d’eureka server</a:t>
            </a:r>
          </a:p>
          <a:p>
            <a:pPr algn="just">
              <a:lnSpc>
                <a:spcPts val="3359"/>
              </a:lnSpc>
              <a:spcBef>
                <a:spcPct val="0"/>
              </a:spcBef>
            </a:pPr>
            <a:r>
              <a:rPr lang="en-US" b="true" sz="2400">
                <a:solidFill>
                  <a:srgbClr val="000000"/>
                </a:solidFill>
                <a:latin typeface="Open Sauce Bold"/>
                <a:ea typeface="Open Sauce Bold"/>
                <a:cs typeface="Open Sauce Bold"/>
                <a:sym typeface="Open Sauce Bold"/>
              </a:rPr>
              <a:t>cela nous permet d’eviter de faire ça dans les fichier de configuration de chaque microservice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3630914" y="3052767"/>
            <a:ext cx="11301259" cy="2090733"/>
          </a:xfrm>
          <a:custGeom>
            <a:avLst/>
            <a:gdLst/>
            <a:ahLst/>
            <a:cxnLst/>
            <a:rect r="r" b="b" t="t" l="l"/>
            <a:pathLst>
              <a:path h="2090733" w="11301259">
                <a:moveTo>
                  <a:pt x="0" y="0"/>
                </a:moveTo>
                <a:lnTo>
                  <a:pt x="11301259" y="0"/>
                </a:lnTo>
                <a:lnTo>
                  <a:pt x="11301259" y="2090733"/>
                </a:lnTo>
                <a:lnTo>
                  <a:pt x="0" y="2090733"/>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2.Discovery Service</a:t>
            </a:r>
          </a:p>
        </p:txBody>
      </p:sp>
      <p:sp>
        <p:nvSpPr>
          <p:cNvPr name="TextBox 4" id="4"/>
          <p:cNvSpPr txBox="true"/>
          <p:nvPr/>
        </p:nvSpPr>
        <p:spPr>
          <a:xfrm rot="0">
            <a:off x="414903" y="6632021"/>
            <a:ext cx="17733282"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Open Sauce Bold"/>
                <a:ea typeface="Open Sauce Bold"/>
                <a:cs typeface="Open Sauce Bold"/>
                <a:sym typeface="Open Sauce Bold"/>
              </a:rPr>
              <a:t>il faut dire que cette application est une service discovert</a:t>
            </a:r>
          </a:p>
        </p:txBody>
      </p:sp>
      <p:sp>
        <p:nvSpPr>
          <p:cNvPr name="TextBox 5" id="5"/>
          <p:cNvSpPr txBox="true"/>
          <p:nvPr/>
        </p:nvSpPr>
        <p:spPr>
          <a:xfrm rot="0">
            <a:off x="497271" y="5997656"/>
            <a:ext cx="340804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@EnableEurekaServer</a:t>
            </a:r>
          </a:p>
        </p:txBody>
      </p:sp>
      <p:sp>
        <p:nvSpPr>
          <p:cNvPr name="TextBox 6" id="6"/>
          <p:cNvSpPr txBox="true"/>
          <p:nvPr/>
        </p:nvSpPr>
        <p:spPr>
          <a:xfrm rot="0">
            <a:off x="186697" y="7732094"/>
            <a:ext cx="312610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fetchRegistry: false :</a:t>
            </a:r>
          </a:p>
        </p:txBody>
      </p:sp>
      <p:sp>
        <p:nvSpPr>
          <p:cNvPr name="TextBox 7" id="7"/>
          <p:cNvSpPr txBox="true"/>
          <p:nvPr/>
        </p:nvSpPr>
        <p:spPr>
          <a:xfrm rot="0">
            <a:off x="488043" y="8266511"/>
            <a:ext cx="17733282" cy="1243965"/>
          </a:xfrm>
          <a:prstGeom prst="rect">
            <a:avLst/>
          </a:prstGeom>
        </p:spPr>
        <p:txBody>
          <a:bodyPr anchor="t" rtlCol="false" tIns="0" lIns="0" bIns="0" rIns="0">
            <a:spAutoFit/>
          </a:bodyPr>
          <a:lstStyle/>
          <a:p>
            <a:pPr algn="l">
              <a:lnSpc>
                <a:spcPts val="3359"/>
              </a:lnSpc>
            </a:pPr>
            <a:r>
              <a:rPr lang="en-US" sz="2400" b="true">
                <a:solidFill>
                  <a:srgbClr val="000000"/>
                </a:solidFill>
                <a:latin typeface="Open Sauce Bold"/>
                <a:ea typeface="Open Sauce Bold"/>
                <a:cs typeface="Open Sauce Bold"/>
                <a:sym typeface="Open Sauce Bold"/>
              </a:rPr>
              <a:t>I</a:t>
            </a:r>
            <a:r>
              <a:rPr lang="en-US" b="true" sz="2400">
                <a:solidFill>
                  <a:srgbClr val="000000"/>
                </a:solidFill>
                <a:latin typeface="Open Sauce Bold"/>
                <a:ea typeface="Open Sauce Bold"/>
                <a:cs typeface="Open Sauce Bold"/>
                <a:sym typeface="Open Sauce Bold"/>
              </a:rPr>
              <a:t>ndique que ce service ne récupère pas les informations d'autres services dans le registre Eureka. Cela n'est pas nécessaire pour un serveur Eureka.</a:t>
            </a:r>
          </a:p>
          <a:p>
            <a:pPr algn="l">
              <a:lnSpc>
                <a:spcPts val="3359"/>
              </a:lnSpc>
            </a:pPr>
          </a:p>
        </p:txBody>
      </p:sp>
      <p:sp>
        <p:nvSpPr>
          <p:cNvPr name="TextBox 8" id="8"/>
          <p:cNvSpPr txBox="true"/>
          <p:nvPr/>
        </p:nvSpPr>
        <p:spPr>
          <a:xfrm rot="0">
            <a:off x="0" y="9283781"/>
            <a:ext cx="3993640"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uce Bold"/>
                <a:ea typeface="Open Sauce Bold"/>
                <a:cs typeface="Open Sauce Bold"/>
                <a:sym typeface="Open Sauce Bold"/>
              </a:rPr>
              <a:t>serviceUrl.defaultZone :</a:t>
            </a:r>
          </a:p>
        </p:txBody>
      </p:sp>
      <p:sp>
        <p:nvSpPr>
          <p:cNvPr name="TextBox 9" id="9"/>
          <p:cNvSpPr txBox="true"/>
          <p:nvPr/>
        </p:nvSpPr>
        <p:spPr>
          <a:xfrm rot="0">
            <a:off x="4391425" y="9283781"/>
            <a:ext cx="7378776"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Open Sauce Bold"/>
                <a:ea typeface="Open Sauce Bold"/>
                <a:cs typeface="Open Sauce Bold"/>
                <a:sym typeface="Open Sauce Bold"/>
              </a:rPr>
              <a:t>Spécifie l'URL de base pour accéder à Eureka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50271" y="2910291"/>
            <a:ext cx="7864822" cy="7206144"/>
          </a:xfrm>
          <a:custGeom>
            <a:avLst/>
            <a:gdLst/>
            <a:ahLst/>
            <a:cxnLst/>
            <a:rect r="r" b="b" t="t" l="l"/>
            <a:pathLst>
              <a:path h="7206144" w="7864822">
                <a:moveTo>
                  <a:pt x="0" y="0"/>
                </a:moveTo>
                <a:lnTo>
                  <a:pt x="7864822" y="0"/>
                </a:lnTo>
                <a:lnTo>
                  <a:pt x="7864822" y="7206143"/>
                </a:lnTo>
                <a:lnTo>
                  <a:pt x="0" y="7206143"/>
                </a:lnTo>
                <a:lnTo>
                  <a:pt x="0" y="0"/>
                </a:lnTo>
                <a:close/>
              </a:path>
            </a:pathLst>
          </a:custGeom>
          <a:blipFill>
            <a:blip r:embed="rId2"/>
            <a:stretch>
              <a:fillRect l="0" t="0" r="0" b="0"/>
            </a:stretch>
          </a:blipFill>
        </p:spPr>
      </p:sp>
      <p:sp>
        <p:nvSpPr>
          <p:cNvPr name="Freeform 3" id="3"/>
          <p:cNvSpPr/>
          <p:nvPr/>
        </p:nvSpPr>
        <p:spPr>
          <a:xfrm flipH="false" flipV="false" rot="0">
            <a:off x="9144000" y="2910291"/>
            <a:ext cx="8200094" cy="7206144"/>
          </a:xfrm>
          <a:custGeom>
            <a:avLst/>
            <a:gdLst/>
            <a:ahLst/>
            <a:cxnLst/>
            <a:rect r="r" b="b" t="t" l="l"/>
            <a:pathLst>
              <a:path h="7206144" w="8200094">
                <a:moveTo>
                  <a:pt x="0" y="0"/>
                </a:moveTo>
                <a:lnTo>
                  <a:pt x="8200094" y="0"/>
                </a:lnTo>
                <a:lnTo>
                  <a:pt x="8200094" y="7206143"/>
                </a:lnTo>
                <a:lnTo>
                  <a:pt x="0" y="7206143"/>
                </a:lnTo>
                <a:lnTo>
                  <a:pt x="0" y="0"/>
                </a:lnTo>
                <a:close/>
              </a:path>
            </a:pathLst>
          </a:custGeom>
          <a:blipFill>
            <a:blip r:embed="rId3"/>
            <a:stretch>
              <a:fillRect l="0" t="0" r="0" b="0"/>
            </a:stretch>
          </a:blipFill>
        </p:spPr>
      </p:sp>
      <p:sp>
        <p:nvSpPr>
          <p:cNvPr name="TextBox 4" id="4"/>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3.API Gateway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6139917" y="1602407"/>
            <a:ext cx="2238767" cy="2683555"/>
          </a:xfrm>
          <a:custGeom>
            <a:avLst/>
            <a:gdLst/>
            <a:ahLst/>
            <a:cxnLst/>
            <a:rect r="r" b="b" t="t" l="l"/>
            <a:pathLst>
              <a:path h="2683555" w="2238767">
                <a:moveTo>
                  <a:pt x="0" y="0"/>
                </a:moveTo>
                <a:lnTo>
                  <a:pt x="2238766" y="0"/>
                </a:lnTo>
                <a:lnTo>
                  <a:pt x="2238766" y="2683555"/>
                </a:lnTo>
                <a:lnTo>
                  <a:pt x="0" y="2683555"/>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monolithique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142466" y="4661535"/>
            <a:ext cx="7176882" cy="4596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Simplicité de développement et de déploiement</a:t>
            </a:r>
            <a:r>
              <a:rPr lang="en-US" sz="2400">
                <a:solidFill>
                  <a:srgbClr val="000000"/>
                </a:solidFill>
                <a:latin typeface="Open Sauce"/>
                <a:ea typeface="Open Sauce"/>
                <a:cs typeface="Open Sauce"/>
                <a:sym typeface="Open Sauce"/>
              </a:rPr>
              <a:t> : Avec une base de code unifiée, les processus de développement et de déploiement sont plus directs, ce qui peut accélérer la mise en œuvre initiale.</a:t>
            </a:r>
          </a:p>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Performances optimales à petite échelle</a:t>
            </a:r>
            <a:r>
              <a:rPr lang="en-US" sz="2400">
                <a:solidFill>
                  <a:srgbClr val="000000"/>
                </a:solidFill>
                <a:latin typeface="Open Sauce"/>
                <a:ea typeface="Open Sauce"/>
                <a:cs typeface="Open Sauce"/>
                <a:sym typeface="Open Sauce"/>
              </a:rPr>
              <a:t> : Les interactions internes étant locales, les performances peuvent être efficaces pour des applications de petite envergure.</a:t>
            </a:r>
          </a:p>
          <a:p>
            <a:pPr algn="just">
              <a:lnSpc>
                <a:spcPts val="3359"/>
              </a:lnSpc>
            </a:pPr>
          </a:p>
          <a:p>
            <a:pPr algn="just" marL="0" indent="0" lvl="0">
              <a:lnSpc>
                <a:spcPts val="3359"/>
              </a:lnSpc>
              <a:spcBef>
                <a:spcPct val="0"/>
              </a:spcBef>
            </a:pPr>
          </a:p>
        </p:txBody>
      </p:sp>
      <p:sp>
        <p:nvSpPr>
          <p:cNvPr name="TextBox 6" id="6"/>
          <p:cNvSpPr txBox="true"/>
          <p:nvPr/>
        </p:nvSpPr>
        <p:spPr>
          <a:xfrm rot="0">
            <a:off x="506873" y="3589980"/>
            <a:ext cx="64480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Avantages des applications monolithiques</a:t>
            </a:r>
          </a:p>
        </p:txBody>
      </p:sp>
      <p:sp>
        <p:nvSpPr>
          <p:cNvPr name="TextBox 7" id="7"/>
          <p:cNvSpPr txBox="true"/>
          <p:nvPr/>
        </p:nvSpPr>
        <p:spPr>
          <a:xfrm rot="0">
            <a:off x="8629367" y="3627127"/>
            <a:ext cx="7057192"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Open Sauce Bold"/>
                <a:ea typeface="Open Sauce Bold"/>
                <a:cs typeface="Open Sauce Bold"/>
                <a:sym typeface="Open Sauce Bold"/>
              </a:rPr>
              <a:t>Inconvénients des applications monolithiques </a:t>
            </a:r>
          </a:p>
        </p:txBody>
      </p:sp>
      <p:sp>
        <p:nvSpPr>
          <p:cNvPr name="TextBox 8" id="8"/>
          <p:cNvSpPr txBox="true"/>
          <p:nvPr/>
        </p:nvSpPr>
        <p:spPr>
          <a:xfrm rot="0">
            <a:off x="8222686" y="4661535"/>
            <a:ext cx="9908087" cy="41776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Scalabilité limitée</a:t>
            </a:r>
            <a:r>
              <a:rPr lang="en-US" sz="2400">
                <a:solidFill>
                  <a:srgbClr val="000000"/>
                </a:solidFill>
                <a:latin typeface="Open Sauce"/>
                <a:ea typeface="Open Sauce"/>
                <a:cs typeface="Open Sauce"/>
                <a:sym typeface="Open Sauce"/>
              </a:rPr>
              <a:t> : Il est difficile de faire évoluer indépendamment des parties spécifiques de l'application, car toute modification nécessite le redéploiement de l'ensemble.</a:t>
            </a:r>
          </a:p>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Maintenance complexe</a:t>
            </a:r>
            <a:r>
              <a:rPr lang="en-US" sz="2400">
                <a:solidFill>
                  <a:srgbClr val="000000"/>
                </a:solidFill>
                <a:latin typeface="Open Sauce"/>
                <a:ea typeface="Open Sauce"/>
                <a:cs typeface="Open Sauce"/>
                <a:sym typeface="Open Sauce"/>
              </a:rPr>
              <a:t> : À mesure que l'application grandit, la base de code devient plus difficile à gérer, rendant les mises à jour et les corrections de bugs plus laborieuses.</a:t>
            </a:r>
          </a:p>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Flexibilité réduite</a:t>
            </a:r>
            <a:r>
              <a:rPr lang="en-US" sz="2400">
                <a:solidFill>
                  <a:srgbClr val="000000"/>
                </a:solidFill>
                <a:latin typeface="Open Sauce"/>
                <a:ea typeface="Open Sauce"/>
                <a:cs typeface="Open Sauce"/>
                <a:sym typeface="Open Sauce"/>
              </a:rPr>
              <a:t> : L'adoption de nouvelles technologies ou l'ajout de fonctionnalités peut être contraint par l'architecture existante, limitant l'innovation.</a:t>
            </a:r>
          </a:p>
          <a:p>
            <a:pPr algn="just">
              <a:lnSpc>
                <a:spcPts val="3359"/>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2450755" y="3887248"/>
            <a:ext cx="13765929" cy="2908053"/>
          </a:xfrm>
          <a:custGeom>
            <a:avLst/>
            <a:gdLst/>
            <a:ahLst/>
            <a:cxnLst/>
            <a:rect r="r" b="b" t="t" l="l"/>
            <a:pathLst>
              <a:path h="2908053" w="13765929">
                <a:moveTo>
                  <a:pt x="0" y="0"/>
                </a:moveTo>
                <a:lnTo>
                  <a:pt x="13765929" y="0"/>
                </a:lnTo>
                <a:lnTo>
                  <a:pt x="13765929" y="2908052"/>
                </a:lnTo>
                <a:lnTo>
                  <a:pt x="0" y="2908052"/>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Creation des Base de données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477978" y="1974579"/>
            <a:ext cx="7912395" cy="2693307"/>
          </a:xfrm>
          <a:custGeom>
            <a:avLst/>
            <a:gdLst/>
            <a:ahLst/>
            <a:cxnLst/>
            <a:rect r="r" b="b" t="t" l="l"/>
            <a:pathLst>
              <a:path h="2693307" w="7912395">
                <a:moveTo>
                  <a:pt x="0" y="0"/>
                </a:moveTo>
                <a:lnTo>
                  <a:pt x="7912394" y="0"/>
                </a:lnTo>
                <a:lnTo>
                  <a:pt x="7912394" y="2693307"/>
                </a:lnTo>
                <a:lnTo>
                  <a:pt x="0" y="2693307"/>
                </a:lnTo>
                <a:lnTo>
                  <a:pt x="0" y="0"/>
                </a:lnTo>
                <a:close/>
              </a:path>
            </a:pathLst>
          </a:custGeom>
          <a:blipFill>
            <a:blip r:embed="rId2"/>
            <a:stretch>
              <a:fillRect l="0" t="0" r="0" b="0"/>
            </a:stretch>
          </a:blipFill>
        </p:spPr>
      </p:sp>
      <p:sp>
        <p:nvSpPr>
          <p:cNvPr name="Freeform 3" id="3"/>
          <p:cNvSpPr/>
          <p:nvPr/>
        </p:nvSpPr>
        <p:spPr>
          <a:xfrm flipH="false" flipV="false" rot="0">
            <a:off x="9389935" y="1974579"/>
            <a:ext cx="8160486" cy="2833502"/>
          </a:xfrm>
          <a:custGeom>
            <a:avLst/>
            <a:gdLst/>
            <a:ahLst/>
            <a:cxnLst/>
            <a:rect r="r" b="b" t="t" l="l"/>
            <a:pathLst>
              <a:path h="2833502" w="8160486">
                <a:moveTo>
                  <a:pt x="0" y="0"/>
                </a:moveTo>
                <a:lnTo>
                  <a:pt x="8160486" y="0"/>
                </a:lnTo>
                <a:lnTo>
                  <a:pt x="8160486" y="2833502"/>
                </a:lnTo>
                <a:lnTo>
                  <a:pt x="0" y="2833502"/>
                </a:lnTo>
                <a:lnTo>
                  <a:pt x="0" y="0"/>
                </a:lnTo>
                <a:close/>
              </a:path>
            </a:pathLst>
          </a:custGeom>
          <a:blipFill>
            <a:blip r:embed="rId3"/>
            <a:stretch>
              <a:fillRect l="0" t="0" r="0" b="0"/>
            </a:stretch>
          </a:blipFill>
        </p:spPr>
      </p:sp>
      <p:sp>
        <p:nvSpPr>
          <p:cNvPr name="Freeform 4" id="4"/>
          <p:cNvSpPr/>
          <p:nvPr/>
        </p:nvSpPr>
        <p:spPr>
          <a:xfrm flipH="false" flipV="false" rot="0">
            <a:off x="477978" y="5281362"/>
            <a:ext cx="7584517" cy="2631616"/>
          </a:xfrm>
          <a:custGeom>
            <a:avLst/>
            <a:gdLst/>
            <a:ahLst/>
            <a:cxnLst/>
            <a:rect r="r" b="b" t="t" l="l"/>
            <a:pathLst>
              <a:path h="2631616" w="7584517">
                <a:moveTo>
                  <a:pt x="0" y="0"/>
                </a:moveTo>
                <a:lnTo>
                  <a:pt x="7584517" y="0"/>
                </a:lnTo>
                <a:lnTo>
                  <a:pt x="7584517" y="2631616"/>
                </a:lnTo>
                <a:lnTo>
                  <a:pt x="0" y="2631616"/>
                </a:lnTo>
                <a:lnTo>
                  <a:pt x="0" y="0"/>
                </a:lnTo>
                <a:close/>
              </a:path>
            </a:pathLst>
          </a:custGeom>
          <a:blipFill>
            <a:blip r:embed="rId4"/>
            <a:stretch>
              <a:fillRect l="0" t="0" r="0" b="0"/>
            </a:stretch>
          </a:blipFill>
        </p:spPr>
      </p:sp>
      <p:sp>
        <p:nvSpPr>
          <p:cNvPr name="Freeform 5" id="5"/>
          <p:cNvSpPr/>
          <p:nvPr/>
        </p:nvSpPr>
        <p:spPr>
          <a:xfrm flipH="false" flipV="false" rot="0">
            <a:off x="9682912" y="5281362"/>
            <a:ext cx="7574532" cy="2631616"/>
          </a:xfrm>
          <a:custGeom>
            <a:avLst/>
            <a:gdLst/>
            <a:ahLst/>
            <a:cxnLst/>
            <a:rect r="r" b="b" t="t" l="l"/>
            <a:pathLst>
              <a:path h="2631616" w="7574532">
                <a:moveTo>
                  <a:pt x="0" y="0"/>
                </a:moveTo>
                <a:lnTo>
                  <a:pt x="7574532" y="0"/>
                </a:lnTo>
                <a:lnTo>
                  <a:pt x="7574532" y="2631616"/>
                </a:lnTo>
                <a:lnTo>
                  <a:pt x="0" y="2631616"/>
                </a:lnTo>
                <a:lnTo>
                  <a:pt x="0" y="0"/>
                </a:lnTo>
                <a:close/>
              </a:path>
            </a:pathLst>
          </a:custGeom>
          <a:blipFill>
            <a:blip r:embed="rId5"/>
            <a:stretch>
              <a:fillRect l="0" t="0" r="0" b="-8111"/>
            </a:stretch>
          </a:blipFill>
        </p:spPr>
      </p:sp>
      <p:sp>
        <p:nvSpPr>
          <p:cNvPr name="Freeform 6" id="6"/>
          <p:cNvSpPr/>
          <p:nvPr/>
        </p:nvSpPr>
        <p:spPr>
          <a:xfrm flipH="false" flipV="false" rot="0">
            <a:off x="6031657" y="657730"/>
            <a:ext cx="6779403" cy="1077897"/>
          </a:xfrm>
          <a:custGeom>
            <a:avLst/>
            <a:gdLst/>
            <a:ahLst/>
            <a:cxnLst/>
            <a:rect r="r" b="b" t="t" l="l"/>
            <a:pathLst>
              <a:path h="1077897" w="6779403">
                <a:moveTo>
                  <a:pt x="0" y="0"/>
                </a:moveTo>
                <a:lnTo>
                  <a:pt x="6779404" y="0"/>
                </a:lnTo>
                <a:lnTo>
                  <a:pt x="6779404" y="1077897"/>
                </a:lnTo>
                <a:lnTo>
                  <a:pt x="0" y="1077897"/>
                </a:lnTo>
                <a:lnTo>
                  <a:pt x="0" y="0"/>
                </a:lnTo>
                <a:close/>
              </a:path>
            </a:pathLst>
          </a:custGeom>
          <a:blipFill>
            <a:blip r:embed="rId6"/>
            <a:stretch>
              <a:fillRect l="0" t="0" r="0" b="0"/>
            </a:stretch>
          </a:blipFill>
        </p:spPr>
      </p:sp>
      <p:sp>
        <p:nvSpPr>
          <p:cNvPr name="TextBox 7" id="7"/>
          <p:cNvSpPr txBox="true"/>
          <p:nvPr/>
        </p:nvSpPr>
        <p:spPr>
          <a:xfrm rot="0">
            <a:off x="691786" y="696578"/>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Microservices</a:t>
            </a:r>
          </a:p>
        </p:txBody>
      </p:sp>
      <p:sp>
        <p:nvSpPr>
          <p:cNvPr name="TextBox 8" id="8"/>
          <p:cNvSpPr txBox="true"/>
          <p:nvPr/>
        </p:nvSpPr>
        <p:spPr>
          <a:xfrm rot="0">
            <a:off x="554718" y="8653508"/>
            <a:ext cx="17733282" cy="824865"/>
          </a:xfrm>
          <a:prstGeom prst="rect">
            <a:avLst/>
          </a:prstGeom>
        </p:spPr>
        <p:txBody>
          <a:bodyPr anchor="t" rtlCol="false" tIns="0" lIns="0" bIns="0" rIns="0">
            <a:spAutoFit/>
          </a:bodyPr>
          <a:lstStyle/>
          <a:p>
            <a:pPr algn="l">
              <a:lnSpc>
                <a:spcPts val="3359"/>
              </a:lnSpc>
            </a:pPr>
            <a:r>
              <a:rPr lang="en-US" sz="2400">
                <a:solidFill>
                  <a:srgbClr val="000000"/>
                </a:solidFill>
                <a:latin typeface="Open Sauce"/>
                <a:ea typeface="Open Sauce"/>
                <a:cs typeface="Open Sauce"/>
                <a:sym typeface="Open Sauce"/>
              </a:rPr>
              <a:t>pour chaque microservice il faut bien indiquer le nom et quelle doit récupérer ca configuration depuis le config server</a:t>
            </a:r>
          </a:p>
          <a:p>
            <a:pPr algn="l">
              <a:lnSpc>
                <a:spcPts val="3359"/>
              </a:lnSpc>
            </a:pPr>
            <a:r>
              <a:rPr lang="en-US" sz="2400">
                <a:solidFill>
                  <a:srgbClr val="000000"/>
                </a:solidFill>
                <a:latin typeface="Open Sauce"/>
                <a:ea typeface="Open Sauce"/>
                <a:cs typeface="Open Sauce"/>
                <a:sym typeface="Open Sauce"/>
              </a:rPr>
              <a:t>Remarque le nom du service doit être le même que celui du nom du fichier dans config server</a:t>
            </a:r>
          </a:p>
        </p:txBody>
      </p:sp>
      <p:sp>
        <p:nvSpPr>
          <p:cNvPr name="AutoShape 9" id="9"/>
          <p:cNvSpPr/>
          <p:nvPr/>
        </p:nvSpPr>
        <p:spPr>
          <a:xfrm flipV="true">
            <a:off x="3925941" y="1735627"/>
            <a:ext cx="4464432" cy="1076068"/>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892604" y="3045962"/>
            <a:ext cx="7341914" cy="6616900"/>
          </a:xfrm>
          <a:custGeom>
            <a:avLst/>
            <a:gdLst/>
            <a:ahLst/>
            <a:cxnLst/>
            <a:rect r="r" b="b" t="t" l="l"/>
            <a:pathLst>
              <a:path h="6616900" w="7341914">
                <a:moveTo>
                  <a:pt x="0" y="0"/>
                </a:moveTo>
                <a:lnTo>
                  <a:pt x="7341914" y="0"/>
                </a:lnTo>
                <a:lnTo>
                  <a:pt x="7341914" y="6616900"/>
                </a:lnTo>
                <a:lnTo>
                  <a:pt x="0" y="6616900"/>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4. Customer Service</a:t>
            </a:r>
          </a:p>
        </p:txBody>
      </p:sp>
      <p:sp>
        <p:nvSpPr>
          <p:cNvPr name="TextBox 4" id="4"/>
          <p:cNvSpPr txBox="true"/>
          <p:nvPr/>
        </p:nvSpPr>
        <p:spPr>
          <a:xfrm rot="0">
            <a:off x="8431271" y="4707255"/>
            <a:ext cx="9856729" cy="375856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Web (pour exposer des APIs REST)</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Data JPA (pour la persistance des données)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MySQL Driver (pour connecter à la base de données)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Boot Actuator (pour la surveillance)</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Cloud Config Client (pour les configurations centralisées)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Cloud Netflix Eureka Client (pour l’enregistrement dans Eureka)</a:t>
            </a:r>
          </a:p>
          <a:p>
            <a:pPr algn="l">
              <a:lnSpc>
                <a:spcPts val="335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892604" y="3045962"/>
            <a:ext cx="7341914" cy="6616900"/>
          </a:xfrm>
          <a:custGeom>
            <a:avLst/>
            <a:gdLst/>
            <a:ahLst/>
            <a:cxnLst/>
            <a:rect r="r" b="b" t="t" l="l"/>
            <a:pathLst>
              <a:path h="6616900" w="7341914">
                <a:moveTo>
                  <a:pt x="0" y="0"/>
                </a:moveTo>
                <a:lnTo>
                  <a:pt x="7341914" y="0"/>
                </a:lnTo>
                <a:lnTo>
                  <a:pt x="7341914" y="6616900"/>
                </a:lnTo>
                <a:lnTo>
                  <a:pt x="0" y="6616900"/>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5. Product Service</a:t>
            </a:r>
          </a:p>
        </p:txBody>
      </p:sp>
      <p:sp>
        <p:nvSpPr>
          <p:cNvPr name="TextBox 4" id="4"/>
          <p:cNvSpPr txBox="true"/>
          <p:nvPr/>
        </p:nvSpPr>
        <p:spPr>
          <a:xfrm rot="0">
            <a:off x="8431271" y="4707255"/>
            <a:ext cx="9856729" cy="3758565"/>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Web (pour exposer des APIs REST)</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Data JPA (pour la persistance des données)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MySQL Driver (pour connecter à la base de données)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Boot Actuator (pour la surveillance)</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Cloud Config Client (pour les configurations centralisées)</a:t>
            </a:r>
          </a:p>
          <a:p>
            <a:pPr algn="l" marL="518160" indent="-259080" lvl="1">
              <a:lnSpc>
                <a:spcPts val="3359"/>
              </a:lnSpc>
              <a:spcBef>
                <a:spcPct val="0"/>
              </a:spcBef>
              <a:buFont typeface="Arial"/>
              <a:buChar char="•"/>
            </a:pPr>
            <a:r>
              <a:rPr lang="en-US" b="true" sz="2400">
                <a:solidFill>
                  <a:srgbClr val="000000"/>
                </a:solidFill>
                <a:latin typeface="Open Sauce Bold"/>
                <a:ea typeface="Open Sauce Bold"/>
                <a:cs typeface="Open Sauce Bold"/>
                <a:sym typeface="Open Sauce Bold"/>
              </a:rPr>
              <a:t>Spring Cloud Netflix Eureka Client (pour l’enregistrement dans Eureka)</a:t>
            </a:r>
          </a:p>
          <a:p>
            <a:pPr algn="l">
              <a:lnSpc>
                <a:spcPts val="3359"/>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513946" y="3045057"/>
            <a:ext cx="7774533" cy="7084543"/>
          </a:xfrm>
          <a:custGeom>
            <a:avLst/>
            <a:gdLst/>
            <a:ahLst/>
            <a:cxnLst/>
            <a:rect r="r" b="b" t="t" l="l"/>
            <a:pathLst>
              <a:path h="7084543" w="7774533">
                <a:moveTo>
                  <a:pt x="0" y="0"/>
                </a:moveTo>
                <a:lnTo>
                  <a:pt x="7774533" y="0"/>
                </a:lnTo>
                <a:lnTo>
                  <a:pt x="7774533" y="7084543"/>
                </a:lnTo>
                <a:lnTo>
                  <a:pt x="0" y="7084543"/>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6. Order Service</a:t>
            </a:r>
          </a:p>
        </p:txBody>
      </p:sp>
      <p:sp>
        <p:nvSpPr>
          <p:cNvPr name="TextBox 4" id="4"/>
          <p:cNvSpPr txBox="true"/>
          <p:nvPr/>
        </p:nvSpPr>
        <p:spPr>
          <a:xfrm rot="0">
            <a:off x="8431271" y="4707255"/>
            <a:ext cx="9856729" cy="4596765"/>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Web (pour exposer des APIs REST)</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Data JPA (pour la persistance des données)</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MySQL Driver (pour connecter à la base de données)</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Boot Actuator (pour la surveillance)</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Cloud Config Client (pour les configurations centralisées)</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Cloud Netflix Eureka Client (pour l’enregistrement dans Eureka)</a:t>
            </a:r>
          </a:p>
          <a:p>
            <a:pPr algn="l"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Spring Cloud OpenFeign (pour la communication interservices)</a:t>
            </a:r>
          </a:p>
          <a:p>
            <a:pPr algn="l">
              <a:lnSpc>
                <a:spcPts val="335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4013374"/>
            <a:ext cx="11301259" cy="2260252"/>
          </a:xfrm>
          <a:custGeom>
            <a:avLst/>
            <a:gdLst/>
            <a:ahLst/>
            <a:cxnLst/>
            <a:rect r="r" b="b" t="t" l="l"/>
            <a:pathLst>
              <a:path h="2260252" w="11301259">
                <a:moveTo>
                  <a:pt x="0" y="0"/>
                </a:moveTo>
                <a:lnTo>
                  <a:pt x="11301258" y="0"/>
                </a:lnTo>
                <a:lnTo>
                  <a:pt x="11301258" y="2260252"/>
                </a:lnTo>
                <a:lnTo>
                  <a:pt x="0" y="2260252"/>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6. Order Service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2871299" y="3439544"/>
            <a:ext cx="12545402" cy="5378841"/>
          </a:xfrm>
          <a:custGeom>
            <a:avLst/>
            <a:gdLst/>
            <a:ahLst/>
            <a:cxnLst/>
            <a:rect r="r" b="b" t="t" l="l"/>
            <a:pathLst>
              <a:path h="5378841" w="12545402">
                <a:moveTo>
                  <a:pt x="0" y="0"/>
                </a:moveTo>
                <a:lnTo>
                  <a:pt x="12545402" y="0"/>
                </a:lnTo>
                <a:lnTo>
                  <a:pt x="12545402" y="5378841"/>
                </a:lnTo>
                <a:lnTo>
                  <a:pt x="0" y="5378841"/>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6. Order Service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674032" y="3299838"/>
            <a:ext cx="15734973" cy="5821940"/>
          </a:xfrm>
          <a:custGeom>
            <a:avLst/>
            <a:gdLst/>
            <a:ahLst/>
            <a:cxnLst/>
            <a:rect r="r" b="b" t="t" l="l"/>
            <a:pathLst>
              <a:path h="5821940" w="15734973">
                <a:moveTo>
                  <a:pt x="0" y="0"/>
                </a:moveTo>
                <a:lnTo>
                  <a:pt x="15734974" y="0"/>
                </a:lnTo>
                <a:lnTo>
                  <a:pt x="15734974" y="5821940"/>
                </a:lnTo>
                <a:lnTo>
                  <a:pt x="0" y="5821940"/>
                </a:lnTo>
                <a:lnTo>
                  <a:pt x="0" y="0"/>
                </a:lnTo>
                <a:close/>
              </a:path>
            </a:pathLst>
          </a:custGeom>
          <a:blipFill>
            <a:blip r:embed="rId2"/>
            <a:stretch>
              <a:fillRect l="0" t="0" r="0" b="0"/>
            </a:stretch>
          </a:blipFill>
        </p:spPr>
      </p:sp>
      <p:sp>
        <p:nvSpPr>
          <p:cNvPr name="TextBox 3" id="3"/>
          <p:cNvSpPr txBox="true"/>
          <p:nvPr/>
        </p:nvSpPr>
        <p:spPr>
          <a:xfrm rot="0">
            <a:off x="1028700" y="1729782"/>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6. Order Service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601942" y="2046842"/>
            <a:ext cx="8542058" cy="7591754"/>
          </a:xfrm>
          <a:custGeom>
            <a:avLst/>
            <a:gdLst/>
            <a:ahLst/>
            <a:cxnLst/>
            <a:rect r="r" b="b" t="t" l="l"/>
            <a:pathLst>
              <a:path h="7591754" w="8542058">
                <a:moveTo>
                  <a:pt x="0" y="0"/>
                </a:moveTo>
                <a:lnTo>
                  <a:pt x="8542058" y="0"/>
                </a:lnTo>
                <a:lnTo>
                  <a:pt x="8542058" y="7591754"/>
                </a:lnTo>
                <a:lnTo>
                  <a:pt x="0" y="7591754"/>
                </a:lnTo>
                <a:lnTo>
                  <a:pt x="0" y="0"/>
                </a:lnTo>
                <a:close/>
              </a:path>
            </a:pathLst>
          </a:custGeom>
          <a:blipFill>
            <a:blip r:embed="rId2"/>
            <a:stretch>
              <a:fillRect l="0" t="0" r="0" b="0"/>
            </a:stretch>
          </a:blipFill>
        </p:spPr>
      </p:sp>
      <p:sp>
        <p:nvSpPr>
          <p:cNvPr name="Freeform 3" id="3"/>
          <p:cNvSpPr/>
          <p:nvPr/>
        </p:nvSpPr>
        <p:spPr>
          <a:xfrm flipH="false" flipV="false" rot="0">
            <a:off x="9144000" y="3011879"/>
            <a:ext cx="9803776" cy="5661681"/>
          </a:xfrm>
          <a:custGeom>
            <a:avLst/>
            <a:gdLst/>
            <a:ahLst/>
            <a:cxnLst/>
            <a:rect r="r" b="b" t="t" l="l"/>
            <a:pathLst>
              <a:path h="5661681" w="9803776">
                <a:moveTo>
                  <a:pt x="0" y="0"/>
                </a:moveTo>
                <a:lnTo>
                  <a:pt x="9803776" y="0"/>
                </a:lnTo>
                <a:lnTo>
                  <a:pt x="9803776" y="5661680"/>
                </a:lnTo>
                <a:lnTo>
                  <a:pt x="0" y="5661680"/>
                </a:lnTo>
                <a:lnTo>
                  <a:pt x="0" y="0"/>
                </a:lnTo>
                <a:close/>
              </a:path>
            </a:pathLst>
          </a:custGeom>
          <a:blipFill>
            <a:blip r:embed="rId3"/>
            <a:stretch>
              <a:fillRect l="0" t="0" r="0" b="0"/>
            </a:stretch>
          </a:blipFill>
        </p:spPr>
      </p:sp>
      <p:sp>
        <p:nvSpPr>
          <p:cNvPr name="TextBox 4" id="4"/>
          <p:cNvSpPr txBox="true"/>
          <p:nvPr/>
        </p:nvSpPr>
        <p:spPr>
          <a:xfrm rot="0">
            <a:off x="601942" y="509175"/>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6. Order Service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960667" y="2117521"/>
            <a:ext cx="14841141" cy="6251830"/>
          </a:xfrm>
          <a:custGeom>
            <a:avLst/>
            <a:gdLst/>
            <a:ahLst/>
            <a:cxnLst/>
            <a:rect r="r" b="b" t="t" l="l"/>
            <a:pathLst>
              <a:path h="6251830" w="14841141">
                <a:moveTo>
                  <a:pt x="0" y="0"/>
                </a:moveTo>
                <a:lnTo>
                  <a:pt x="14841141" y="0"/>
                </a:lnTo>
                <a:lnTo>
                  <a:pt x="14841141" y="6251830"/>
                </a:lnTo>
                <a:lnTo>
                  <a:pt x="0" y="6251830"/>
                </a:lnTo>
                <a:lnTo>
                  <a:pt x="0" y="0"/>
                </a:lnTo>
                <a:close/>
              </a:path>
            </a:pathLst>
          </a:custGeom>
          <a:blipFill>
            <a:blip r:embed="rId2"/>
            <a:stretch>
              <a:fillRect l="0" t="0" r="0" b="0"/>
            </a:stretch>
          </a:blipFill>
        </p:spPr>
      </p:sp>
      <p:sp>
        <p:nvSpPr>
          <p:cNvPr name="TextBox 3" id="3"/>
          <p:cNvSpPr txBox="true"/>
          <p:nvPr/>
        </p:nvSpPr>
        <p:spPr>
          <a:xfrm rot="0">
            <a:off x="601942" y="509175"/>
            <a:ext cx="13513856" cy="1039049"/>
          </a:xfrm>
          <a:prstGeom prst="rect">
            <a:avLst/>
          </a:prstGeom>
        </p:spPr>
        <p:txBody>
          <a:bodyPr anchor="t" rtlCol="false" tIns="0" lIns="0" bIns="0" rIns="0">
            <a:spAutoFit/>
          </a:bodyPr>
          <a:lstStyle/>
          <a:p>
            <a:pPr algn="l" marL="0" indent="0" lvl="0">
              <a:lnSpc>
                <a:spcPts val="8196"/>
              </a:lnSpc>
              <a:spcBef>
                <a:spcPct val="0"/>
              </a:spcBef>
            </a:pPr>
            <a:r>
              <a:rPr lang="en-US" sz="6830">
                <a:solidFill>
                  <a:srgbClr val="000000"/>
                </a:solidFill>
                <a:latin typeface="Oswald"/>
                <a:ea typeface="Oswald"/>
                <a:cs typeface="Oswald"/>
                <a:sym typeface="Oswald"/>
              </a:rPr>
              <a:t>Partie Securité</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584188" y="3354076"/>
            <a:ext cx="16248232" cy="7535118"/>
          </a:xfrm>
          <a:custGeom>
            <a:avLst/>
            <a:gdLst/>
            <a:ahLst/>
            <a:cxnLst/>
            <a:rect r="r" b="b" t="t" l="l"/>
            <a:pathLst>
              <a:path h="7535118" w="16248232">
                <a:moveTo>
                  <a:pt x="0" y="0"/>
                </a:moveTo>
                <a:lnTo>
                  <a:pt x="16248232" y="0"/>
                </a:lnTo>
                <a:lnTo>
                  <a:pt x="16248232" y="7535118"/>
                </a:lnTo>
                <a:lnTo>
                  <a:pt x="0" y="7535118"/>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monolithique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91087" cy="10401236"/>
          </a:xfrm>
          <a:custGeom>
            <a:avLst/>
            <a:gdLst/>
            <a:ahLst/>
            <a:cxnLst/>
            <a:rect r="r" b="b" t="t" l="l"/>
            <a:pathLst>
              <a:path h="10401236" w="18491087">
                <a:moveTo>
                  <a:pt x="0" y="0"/>
                </a:moveTo>
                <a:lnTo>
                  <a:pt x="18491087" y="0"/>
                </a:lnTo>
                <a:lnTo>
                  <a:pt x="18491087" y="10401236"/>
                </a:lnTo>
                <a:lnTo>
                  <a:pt x="0" y="1040123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79688" y="3383167"/>
            <a:ext cx="8627929" cy="5845422"/>
          </a:xfrm>
          <a:custGeom>
            <a:avLst/>
            <a:gdLst/>
            <a:ahLst/>
            <a:cxnLst/>
            <a:rect r="r" b="b" t="t" l="l"/>
            <a:pathLst>
              <a:path h="5845422" w="8627929">
                <a:moveTo>
                  <a:pt x="0" y="0"/>
                </a:moveTo>
                <a:lnTo>
                  <a:pt x="8627929" y="0"/>
                </a:lnTo>
                <a:lnTo>
                  <a:pt x="8627929" y="5845422"/>
                </a:lnTo>
                <a:lnTo>
                  <a:pt x="0" y="5845422"/>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
        <p:nvSpPr>
          <p:cNvPr name="TextBox 5" id="5"/>
          <p:cNvSpPr txBox="true"/>
          <p:nvPr/>
        </p:nvSpPr>
        <p:spPr>
          <a:xfrm rot="0">
            <a:off x="8986773" y="3646654"/>
            <a:ext cx="8901434" cy="2659224"/>
          </a:xfrm>
          <a:prstGeom prst="rect">
            <a:avLst/>
          </a:prstGeom>
        </p:spPr>
        <p:txBody>
          <a:bodyPr anchor="t" rtlCol="false" tIns="0" lIns="0" bIns="0" rIns="0">
            <a:spAutoFit/>
          </a:bodyPr>
          <a:lstStyle/>
          <a:p>
            <a:pPr algn="just" marL="0" indent="0" lvl="0">
              <a:lnSpc>
                <a:spcPts val="3578"/>
              </a:lnSpc>
              <a:spcBef>
                <a:spcPct val="0"/>
              </a:spcBef>
            </a:pPr>
            <a:r>
              <a:rPr lang="en-US" sz="2556">
                <a:solidFill>
                  <a:srgbClr val="000000"/>
                </a:solidFill>
                <a:latin typeface="Open Sauce"/>
                <a:ea typeface="Open Sauce"/>
                <a:cs typeface="Open Sauce"/>
                <a:sym typeface="Open Sauce"/>
              </a:rPr>
              <a:t>Pour surmonter ces limitations, de nombreuses organisations optent pour une transition vers une </a:t>
            </a:r>
            <a:r>
              <a:rPr lang="en-US" b="true" sz="2556">
                <a:solidFill>
                  <a:srgbClr val="000000"/>
                </a:solidFill>
                <a:latin typeface="Open Sauce Bold"/>
                <a:ea typeface="Open Sauce Bold"/>
                <a:cs typeface="Open Sauce Bold"/>
                <a:sym typeface="Open Sauce Bold"/>
              </a:rPr>
              <a:t>architecture de microservices</a:t>
            </a:r>
            <a:r>
              <a:rPr lang="en-US" sz="2556">
                <a:solidFill>
                  <a:srgbClr val="000000"/>
                </a:solidFill>
                <a:latin typeface="Open Sauce"/>
                <a:ea typeface="Open Sauce"/>
                <a:cs typeface="Open Sauce"/>
                <a:sym typeface="Open Sauce"/>
              </a:rPr>
              <a:t>. Cette approche décompose l'application en une série de services plus petits, indépendants et spécialisés, chacun responsable d'une fonction métier spécifique.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3FF"/>
        </a:solidFill>
      </p:bgPr>
    </p:bg>
    <p:spTree>
      <p:nvGrpSpPr>
        <p:cNvPr id="1" name=""/>
        <p:cNvGrpSpPr/>
        <p:nvPr/>
      </p:nvGrpSpPr>
      <p:grpSpPr>
        <a:xfrm>
          <a:off x="0" y="0"/>
          <a:ext cx="0" cy="0"/>
          <a:chOff x="0" y="0"/>
          <a:chExt cx="0" cy="0"/>
        </a:xfrm>
      </p:grpSpPr>
      <p:sp>
        <p:nvSpPr>
          <p:cNvPr name="Freeform 2" id="2"/>
          <p:cNvSpPr/>
          <p:nvPr/>
        </p:nvSpPr>
        <p:spPr>
          <a:xfrm flipH="false" flipV="false" rot="0">
            <a:off x="1120624" y="3245664"/>
            <a:ext cx="15298471" cy="7132912"/>
          </a:xfrm>
          <a:custGeom>
            <a:avLst/>
            <a:gdLst/>
            <a:ahLst/>
            <a:cxnLst/>
            <a:rect r="r" b="b" t="t" l="l"/>
            <a:pathLst>
              <a:path h="7132912" w="15298471">
                <a:moveTo>
                  <a:pt x="0" y="0"/>
                </a:moveTo>
                <a:lnTo>
                  <a:pt x="15298471" y="0"/>
                </a:lnTo>
                <a:lnTo>
                  <a:pt x="15298471" y="7132912"/>
                </a:lnTo>
                <a:lnTo>
                  <a:pt x="0" y="7132912"/>
                </a:lnTo>
                <a:lnTo>
                  <a:pt x="0" y="0"/>
                </a:lnTo>
                <a:close/>
              </a:path>
            </a:pathLst>
          </a:custGeom>
          <a:blipFill>
            <a:blip r:embed="rId2"/>
            <a:stretch>
              <a:fillRect l="0" t="0" r="0" b="0"/>
            </a:stretch>
          </a:blipFill>
        </p:spPr>
      </p:sp>
      <p:sp>
        <p:nvSpPr>
          <p:cNvPr name="TextBox 3" id="3"/>
          <p:cNvSpPr txBox="true"/>
          <p:nvPr/>
        </p:nvSpPr>
        <p:spPr>
          <a:xfrm rot="0">
            <a:off x="1101574" y="2717490"/>
            <a:ext cx="16084853" cy="405765"/>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Open Sauce Bold"/>
                <a:ea typeface="Open Sauce Bold"/>
                <a:cs typeface="Open Sauce Bold"/>
                <a:sym typeface="Open Sauce Bold"/>
              </a:rPr>
              <a:t>application microservice</a:t>
            </a:r>
          </a:p>
        </p:txBody>
      </p:sp>
      <p:sp>
        <p:nvSpPr>
          <p:cNvPr name="TextBox 4" id="4"/>
          <p:cNvSpPr txBox="true"/>
          <p:nvPr/>
        </p:nvSpPr>
        <p:spPr>
          <a:xfrm rot="0">
            <a:off x="1028700" y="1899099"/>
            <a:ext cx="286940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uce Bold"/>
                <a:ea typeface="Open Sauce Bold"/>
                <a:cs typeface="Open Sauce Bold"/>
                <a:sym typeface="Open Sauce Bold"/>
              </a:rPr>
              <a:t>Concepts clés :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772537" y="2501589"/>
            <a:ext cx="16084853" cy="507365"/>
          </a:xfrm>
          <a:prstGeom prst="rect">
            <a:avLst/>
          </a:prstGeom>
        </p:spPr>
        <p:txBody>
          <a:bodyPr anchor="t" rtlCol="false" tIns="0" lIns="0" bIns="0" rIns="0">
            <a:spAutoFit/>
          </a:bodyPr>
          <a:lstStyle/>
          <a:p>
            <a:pPr algn="just" marL="626107" indent="-313054" lvl="1">
              <a:lnSpc>
                <a:spcPts val="4059"/>
              </a:lnSpc>
              <a:buFont typeface="Arial"/>
              <a:buChar char="•"/>
            </a:pPr>
            <a:r>
              <a:rPr lang="en-US" b="true" sz="2899">
                <a:solidFill>
                  <a:srgbClr val="000000"/>
                </a:solidFill>
                <a:latin typeface="Open Sauce Bold"/>
                <a:ea typeface="Open Sauce Bold"/>
                <a:cs typeface="Open Sauce Bold"/>
                <a:sym typeface="Open Sauce Bold"/>
              </a:rPr>
              <a:t>application microservice</a:t>
            </a:r>
          </a:p>
        </p:txBody>
      </p:sp>
      <p:sp>
        <p:nvSpPr>
          <p:cNvPr name="TextBox 3" id="3"/>
          <p:cNvSpPr txBox="true"/>
          <p:nvPr/>
        </p:nvSpPr>
        <p:spPr>
          <a:xfrm rot="0">
            <a:off x="772537" y="1889574"/>
            <a:ext cx="3381732" cy="573406"/>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Open Sauce Bold"/>
                <a:ea typeface="Open Sauce Bold"/>
                <a:cs typeface="Open Sauce Bold"/>
                <a:sym typeface="Open Sauce Bold"/>
              </a:rPr>
              <a:t>Concepts clés : </a:t>
            </a:r>
          </a:p>
        </p:txBody>
      </p:sp>
      <p:sp>
        <p:nvSpPr>
          <p:cNvPr name="TextBox 4" id="4"/>
          <p:cNvSpPr txBox="true"/>
          <p:nvPr/>
        </p:nvSpPr>
        <p:spPr>
          <a:xfrm rot="0">
            <a:off x="1061742" y="3447105"/>
            <a:ext cx="7853958"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Open Sauce Bold"/>
                <a:ea typeface="Open Sauce Bold"/>
                <a:cs typeface="Open Sauce Bold"/>
                <a:sym typeface="Open Sauce Bold"/>
              </a:rPr>
              <a:t>Avantages des architectures de microservices :</a:t>
            </a:r>
          </a:p>
        </p:txBody>
      </p:sp>
      <p:sp>
        <p:nvSpPr>
          <p:cNvPr name="TextBox 5" id="5"/>
          <p:cNvSpPr txBox="true"/>
          <p:nvPr/>
        </p:nvSpPr>
        <p:spPr>
          <a:xfrm rot="0">
            <a:off x="1363566" y="4319595"/>
            <a:ext cx="15895734" cy="4553585"/>
          </a:xfrm>
          <a:prstGeom prst="rect">
            <a:avLst/>
          </a:prstGeom>
        </p:spPr>
        <p:txBody>
          <a:bodyPr anchor="t" rtlCol="false" tIns="0" lIns="0" bIns="0" rIns="0">
            <a:spAutoFit/>
          </a:bodyPr>
          <a:lstStyle/>
          <a:p>
            <a:pPr algn="just" marL="561339" indent="-280669" lvl="1">
              <a:lnSpc>
                <a:spcPts val="3639"/>
              </a:lnSpc>
              <a:buFont typeface="Arial"/>
              <a:buChar char="•"/>
            </a:pPr>
            <a:r>
              <a:rPr lang="en-US" b="true" sz="2599">
                <a:solidFill>
                  <a:srgbClr val="000000"/>
                </a:solidFill>
                <a:latin typeface="Open Sauce Bold"/>
                <a:ea typeface="Open Sauce Bold"/>
                <a:cs typeface="Open Sauce Bold"/>
                <a:sym typeface="Open Sauce Bold"/>
              </a:rPr>
              <a:t>Scalabilité granulaire</a:t>
            </a:r>
            <a:r>
              <a:rPr lang="en-US" sz="2599">
                <a:solidFill>
                  <a:srgbClr val="000000"/>
                </a:solidFill>
                <a:latin typeface="Open Sauce"/>
                <a:ea typeface="Open Sauce"/>
                <a:cs typeface="Open Sauce"/>
                <a:sym typeface="Open Sauce"/>
              </a:rPr>
              <a:t> : Chaque service peut être mis à l'échelle indépendamment en fonction des besoins spécifiques, optimisant ainsi l'utilisation des ressources.</a:t>
            </a:r>
          </a:p>
          <a:p>
            <a:pPr algn="just" marL="561339" indent="-280669" lvl="1">
              <a:lnSpc>
                <a:spcPts val="3639"/>
              </a:lnSpc>
              <a:buFont typeface="Arial"/>
              <a:buChar char="•"/>
            </a:pPr>
            <a:r>
              <a:rPr lang="en-US" b="true" sz="2599">
                <a:solidFill>
                  <a:srgbClr val="000000"/>
                </a:solidFill>
                <a:latin typeface="Open Sauce Bold"/>
                <a:ea typeface="Open Sauce Bold"/>
                <a:cs typeface="Open Sauce Bold"/>
                <a:sym typeface="Open Sauce Bold"/>
              </a:rPr>
              <a:t>Déploiement indépendant</a:t>
            </a:r>
            <a:r>
              <a:rPr lang="en-US" sz="2599">
                <a:solidFill>
                  <a:srgbClr val="000000"/>
                </a:solidFill>
                <a:latin typeface="Open Sauce"/>
                <a:ea typeface="Open Sauce"/>
                <a:cs typeface="Open Sauce"/>
                <a:sym typeface="Open Sauce"/>
              </a:rPr>
              <a:t> : Les services peuvent être déployés, mis à jour et redémarrés sans affecter l'ensemble du système, ce qui améliore la flexibilité et réduit les temps d'arrêt.</a:t>
            </a:r>
          </a:p>
          <a:p>
            <a:pPr algn="just" marL="561339" indent="-280669" lvl="1">
              <a:lnSpc>
                <a:spcPts val="3639"/>
              </a:lnSpc>
              <a:buFont typeface="Arial"/>
              <a:buChar char="•"/>
            </a:pPr>
            <a:r>
              <a:rPr lang="en-US" b="true" sz="2599">
                <a:solidFill>
                  <a:srgbClr val="000000"/>
                </a:solidFill>
                <a:latin typeface="Open Sauce Bold"/>
                <a:ea typeface="Open Sauce Bold"/>
                <a:cs typeface="Open Sauce Bold"/>
                <a:sym typeface="Open Sauce Bold"/>
              </a:rPr>
              <a:t>Résilience accrue</a:t>
            </a:r>
            <a:r>
              <a:rPr lang="en-US" sz="2599">
                <a:solidFill>
                  <a:srgbClr val="000000"/>
                </a:solidFill>
                <a:latin typeface="Open Sauce"/>
                <a:ea typeface="Open Sauce"/>
                <a:cs typeface="Open Sauce"/>
                <a:sym typeface="Open Sauce"/>
              </a:rPr>
              <a:t> : Une défaillance dans un service n'entraîne pas nécessairement l'arrêt de l'ensemble de l'application, augmentant ainsi la robustesse du système.</a:t>
            </a:r>
          </a:p>
          <a:p>
            <a:pPr algn="just" marL="561339" indent="-280669" lvl="1">
              <a:lnSpc>
                <a:spcPts val="3639"/>
              </a:lnSpc>
              <a:spcBef>
                <a:spcPct val="0"/>
              </a:spcBef>
              <a:buFont typeface="Arial"/>
              <a:buChar char="•"/>
            </a:pPr>
            <a:r>
              <a:rPr lang="en-US" b="true" sz="2599">
                <a:solidFill>
                  <a:srgbClr val="000000"/>
                </a:solidFill>
                <a:latin typeface="Open Sauce Bold"/>
                <a:ea typeface="Open Sauce Bold"/>
                <a:cs typeface="Open Sauce Bold"/>
                <a:sym typeface="Open Sauce Bold"/>
              </a:rPr>
              <a:t>Flexibilité technologique</a:t>
            </a:r>
            <a:r>
              <a:rPr lang="en-US" sz="2599">
                <a:solidFill>
                  <a:srgbClr val="000000"/>
                </a:solidFill>
                <a:latin typeface="Open Sauce"/>
                <a:ea typeface="Open Sauce"/>
                <a:cs typeface="Open Sauce"/>
                <a:sym typeface="Open Sauce"/>
              </a:rPr>
              <a:t> : Chaque microservice peut être développé avec la technologie la plus adaptée à sa fonction, permettant l'utilisation de différents langages de programmation et frameworks au sein du même écosystème.</a:t>
            </a:r>
          </a:p>
          <a:p>
            <a:pPr algn="just" marL="0" indent="0" lvl="0">
              <a:lnSpc>
                <a:spcPts val="36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3FF"/>
        </a:solidFill>
      </p:bgPr>
    </p:bg>
    <p:spTree>
      <p:nvGrpSpPr>
        <p:cNvPr id="1" name=""/>
        <p:cNvGrpSpPr/>
        <p:nvPr/>
      </p:nvGrpSpPr>
      <p:grpSpPr>
        <a:xfrm>
          <a:off x="0" y="0"/>
          <a:ext cx="0" cy="0"/>
          <a:chOff x="0" y="0"/>
          <a:chExt cx="0" cy="0"/>
        </a:xfrm>
      </p:grpSpPr>
      <p:sp>
        <p:nvSpPr>
          <p:cNvPr name="TextBox 2" id="2"/>
          <p:cNvSpPr txBox="true"/>
          <p:nvPr/>
        </p:nvSpPr>
        <p:spPr>
          <a:xfrm rot="0">
            <a:off x="764659" y="2579111"/>
            <a:ext cx="16084853" cy="455295"/>
          </a:xfrm>
          <a:prstGeom prst="rect">
            <a:avLst/>
          </a:prstGeom>
        </p:spPr>
        <p:txBody>
          <a:bodyPr anchor="t" rtlCol="false" tIns="0" lIns="0" bIns="0" rIns="0">
            <a:spAutoFit/>
          </a:bodyPr>
          <a:lstStyle/>
          <a:p>
            <a:pPr algn="just"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application microservice</a:t>
            </a:r>
          </a:p>
        </p:txBody>
      </p:sp>
      <p:sp>
        <p:nvSpPr>
          <p:cNvPr name="TextBox 3" id="3"/>
          <p:cNvSpPr txBox="true"/>
          <p:nvPr/>
        </p:nvSpPr>
        <p:spPr>
          <a:xfrm rot="0">
            <a:off x="1028700" y="1803459"/>
            <a:ext cx="3279577"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Open Sauce Bold"/>
                <a:ea typeface="Open Sauce Bold"/>
                <a:cs typeface="Open Sauce Bold"/>
                <a:sym typeface="Open Sauce Bold"/>
              </a:rPr>
              <a:t>Concepts clés : </a:t>
            </a:r>
          </a:p>
        </p:txBody>
      </p:sp>
      <p:sp>
        <p:nvSpPr>
          <p:cNvPr name="TextBox 4" id="4"/>
          <p:cNvSpPr txBox="true"/>
          <p:nvPr/>
        </p:nvSpPr>
        <p:spPr>
          <a:xfrm rot="0">
            <a:off x="1101574" y="3447105"/>
            <a:ext cx="6033545" cy="931545"/>
          </a:xfrm>
          <a:prstGeom prst="rect">
            <a:avLst/>
          </a:prstGeom>
        </p:spPr>
        <p:txBody>
          <a:bodyPr anchor="t" rtlCol="false" tIns="0" lIns="0" bIns="0" rIns="0">
            <a:spAutoFit/>
          </a:bodyPr>
          <a:lstStyle/>
          <a:p>
            <a:pPr algn="ctr">
              <a:lnSpc>
                <a:spcPts val="3779"/>
              </a:lnSpc>
              <a:spcBef>
                <a:spcPct val="0"/>
              </a:spcBef>
            </a:pPr>
            <a:r>
              <a:rPr lang="en-US" b="true" sz="2699">
                <a:solidFill>
                  <a:srgbClr val="000000"/>
                </a:solidFill>
                <a:latin typeface="Open Sauce Bold"/>
                <a:ea typeface="Open Sauce Bold"/>
                <a:cs typeface="Open Sauce Bold"/>
                <a:sym typeface="Open Sauce Bold"/>
              </a:rPr>
              <a:t>Défi</a:t>
            </a:r>
            <a:r>
              <a:rPr lang="en-US" b="true" sz="2699">
                <a:solidFill>
                  <a:srgbClr val="000000"/>
                </a:solidFill>
                <a:latin typeface="Open Sauce Bold"/>
                <a:ea typeface="Open Sauce Bold"/>
                <a:cs typeface="Open Sauce Bold"/>
                <a:sym typeface="Open Sauce Bold"/>
              </a:rPr>
              <a:t>s associés aux microservices:</a:t>
            </a:r>
          </a:p>
          <a:p>
            <a:pPr algn="ctr">
              <a:lnSpc>
                <a:spcPts val="3779"/>
              </a:lnSpc>
              <a:spcBef>
                <a:spcPct val="0"/>
              </a:spcBef>
            </a:pPr>
          </a:p>
        </p:txBody>
      </p:sp>
      <p:sp>
        <p:nvSpPr>
          <p:cNvPr name="TextBox 5" id="5"/>
          <p:cNvSpPr txBox="true"/>
          <p:nvPr/>
        </p:nvSpPr>
        <p:spPr>
          <a:xfrm rot="0">
            <a:off x="1370604" y="4157670"/>
            <a:ext cx="15888696" cy="4265295"/>
          </a:xfrm>
          <a:prstGeom prst="rect">
            <a:avLst/>
          </a:prstGeom>
        </p:spPr>
        <p:txBody>
          <a:bodyPr anchor="t" rtlCol="false" tIns="0" lIns="0" bIns="0" rIns="0">
            <a:spAutoFit/>
          </a:bodyPr>
          <a:lstStyle/>
          <a:p>
            <a:pPr algn="just"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Complexité accrue</a:t>
            </a:r>
            <a:r>
              <a:rPr lang="en-US" sz="2699">
                <a:solidFill>
                  <a:srgbClr val="000000"/>
                </a:solidFill>
                <a:latin typeface="Open Sauce"/>
                <a:ea typeface="Open Sauce"/>
                <a:cs typeface="Open Sauce"/>
                <a:sym typeface="Open Sauce"/>
              </a:rPr>
              <a:t> : La gestion de multiples services indépendants nécessite une orchestration efficace, notamment en ce qui concerne la communication inter-services et la gestion des données.</a:t>
            </a:r>
          </a:p>
          <a:p>
            <a:pPr algn="just"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Surveillance et débogage</a:t>
            </a:r>
            <a:r>
              <a:rPr lang="en-US" sz="2699">
                <a:solidFill>
                  <a:srgbClr val="000000"/>
                </a:solidFill>
                <a:latin typeface="Open Sauce"/>
                <a:ea typeface="Open Sauce"/>
                <a:cs typeface="Open Sauce"/>
                <a:sym typeface="Open Sauce"/>
              </a:rPr>
              <a:t> : Suivre le comportement d'une application distribuée requiert des outils avancés pour le monitoring et le traçage des requêtes à travers les différents services.</a:t>
            </a:r>
          </a:p>
          <a:p>
            <a:pPr algn="just" marL="582928" indent="-291464" lvl="1">
              <a:lnSpc>
                <a:spcPts val="3779"/>
              </a:lnSpc>
              <a:buFont typeface="Arial"/>
              <a:buChar char="•"/>
            </a:pPr>
            <a:r>
              <a:rPr lang="en-US" b="true" sz="2699">
                <a:solidFill>
                  <a:srgbClr val="000000"/>
                </a:solidFill>
                <a:latin typeface="Open Sauce Bold"/>
                <a:ea typeface="Open Sauce Bold"/>
                <a:cs typeface="Open Sauce Bold"/>
                <a:sym typeface="Open Sauce Bold"/>
              </a:rPr>
              <a:t>Gestion des données</a:t>
            </a:r>
            <a:r>
              <a:rPr lang="en-US" sz="2699">
                <a:solidFill>
                  <a:srgbClr val="000000"/>
                </a:solidFill>
                <a:latin typeface="Open Sauce"/>
                <a:ea typeface="Open Sauce"/>
                <a:cs typeface="Open Sauce"/>
                <a:sym typeface="Open Sauce"/>
              </a:rPr>
              <a:t> : Maintenir la cohérence des données entre les services peut être complexe, surtout lorsque chaque service possède sa propre base de données.</a:t>
            </a:r>
          </a:p>
          <a:p>
            <a:pPr algn="just" marL="0" indent="0" lvl="0">
              <a:lnSpc>
                <a:spcPts val="377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DAGZquj2vaY</dc:identifier>
  <dcterms:modified xsi:type="dcterms:W3CDTF">2011-08-01T06:04:30Z</dcterms:modified>
  <cp:revision>1</cp:revision>
  <dc:title>Copy of International Programmers Day Presentation</dc:title>
</cp:coreProperties>
</file>